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Open Sans Extra Bold" panose="020B0604020202020204" charset="0"/>
      <p:regular r:id="rId21"/>
    </p:embeddedFont>
    <p:embeddedFont>
      <p:font typeface="Open Sans Extra Bold Italics" panose="020B0604020202020204" charset="0"/>
      <p:regular r:id="rId22"/>
    </p:embeddedFont>
    <p:embeddedFont>
      <p:font typeface="Open Sans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94622" autoAdjust="0"/>
  </p:normalViewPr>
  <p:slideViewPr>
    <p:cSldViewPr>
      <p:cViewPr varScale="1">
        <p:scale>
          <a:sx n="42" d="100"/>
          <a:sy n="42" d="100"/>
        </p:scale>
        <p:origin x="5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itizensuk.org/about-us/news/blogs/rosa-parks-and-abdul-durrant-creating-change-in-different-ways-at-different-times-and-in-different-parts-of-the-worl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2" name="AutoShape 2"/>
          <p:cNvSpPr/>
          <p:nvPr/>
        </p:nvSpPr>
        <p:spPr>
          <a:xfrm rot="-4102768">
            <a:off x="-2689396" y="1185580"/>
            <a:ext cx="6492240" cy="0"/>
          </a:xfrm>
          <a:prstGeom prst="line">
            <a:avLst/>
          </a:prstGeom>
          <a:ln w="381000" cap="flat">
            <a:solidFill>
              <a:srgbClr val="FFFFFF"/>
            </a:solidFill>
            <a:prstDash val="solid"/>
            <a:headEnd type="none" w="sm" len="sm"/>
            <a:tailEnd type="none" w="sm" len="sm"/>
          </a:ln>
        </p:spPr>
      </p:sp>
      <p:sp>
        <p:nvSpPr>
          <p:cNvPr id="3" name="AutoShape 3"/>
          <p:cNvSpPr/>
          <p:nvPr/>
        </p:nvSpPr>
        <p:spPr>
          <a:xfrm rot="-4102768">
            <a:off x="-3467284" y="838200"/>
            <a:ext cx="6492240" cy="0"/>
          </a:xfrm>
          <a:prstGeom prst="line">
            <a:avLst/>
          </a:prstGeom>
          <a:ln w="381000" cap="flat">
            <a:solidFill>
              <a:srgbClr val="FFFFFF"/>
            </a:solidFill>
            <a:prstDash val="solid"/>
            <a:headEnd type="none" w="sm" len="sm"/>
            <a:tailEnd type="none" w="sm" len="sm"/>
          </a:ln>
        </p:spPr>
      </p:sp>
      <p:sp>
        <p:nvSpPr>
          <p:cNvPr id="4" name="AutoShape 4"/>
          <p:cNvSpPr/>
          <p:nvPr/>
        </p:nvSpPr>
        <p:spPr>
          <a:xfrm rot="-4109211">
            <a:off x="-3481999" y="4096341"/>
            <a:ext cx="9778346" cy="0"/>
          </a:xfrm>
          <a:prstGeom prst="line">
            <a:avLst/>
          </a:prstGeom>
          <a:ln w="381000" cap="flat">
            <a:solidFill>
              <a:srgbClr val="FFFFFF"/>
            </a:solidFill>
            <a:prstDash val="solid"/>
            <a:headEnd type="none" w="sm" len="sm"/>
            <a:tailEnd type="none" w="sm" len="sm"/>
          </a:ln>
        </p:spPr>
      </p:sp>
      <p:sp>
        <p:nvSpPr>
          <p:cNvPr id="5" name="AutoShape 5"/>
          <p:cNvSpPr/>
          <p:nvPr/>
        </p:nvSpPr>
        <p:spPr>
          <a:xfrm rot="-4114856">
            <a:off x="-1151154" y="-2142826"/>
            <a:ext cx="14163027" cy="0"/>
          </a:xfrm>
          <a:prstGeom prst="line">
            <a:avLst/>
          </a:prstGeom>
          <a:ln w="381000" cap="flat">
            <a:solidFill>
              <a:srgbClr val="FDF0F0"/>
            </a:solidFill>
            <a:prstDash val="solid"/>
            <a:headEnd type="none" w="sm" len="sm"/>
            <a:tailEnd type="none" w="sm" len="sm"/>
          </a:ln>
        </p:spPr>
      </p:sp>
      <p:sp>
        <p:nvSpPr>
          <p:cNvPr id="6" name="AutoShape 6"/>
          <p:cNvSpPr/>
          <p:nvPr/>
        </p:nvSpPr>
        <p:spPr>
          <a:xfrm rot="-4114856">
            <a:off x="-3588981" y="6139724"/>
            <a:ext cx="14163027" cy="0"/>
          </a:xfrm>
          <a:prstGeom prst="line">
            <a:avLst/>
          </a:prstGeom>
          <a:ln w="381000" cap="flat">
            <a:solidFill>
              <a:srgbClr val="FFFFFF"/>
            </a:solidFill>
            <a:prstDash val="solid"/>
            <a:headEnd type="none" w="sm" len="sm"/>
            <a:tailEnd type="none" w="sm" len="sm"/>
          </a:ln>
        </p:spPr>
      </p:sp>
      <p:sp>
        <p:nvSpPr>
          <p:cNvPr id="7" name="AutoShape 7"/>
          <p:cNvSpPr/>
          <p:nvPr/>
        </p:nvSpPr>
        <p:spPr>
          <a:xfrm rot="-4128452">
            <a:off x="-4248062" y="10280835"/>
            <a:ext cx="14222994" cy="0"/>
          </a:xfrm>
          <a:prstGeom prst="line">
            <a:avLst/>
          </a:prstGeom>
          <a:ln w="381000" cap="flat">
            <a:solidFill>
              <a:srgbClr val="FFFFFF"/>
            </a:solidFill>
            <a:prstDash val="solid"/>
            <a:headEnd type="none" w="sm" len="sm"/>
            <a:tailEnd type="none" w="sm" len="sm"/>
          </a:ln>
        </p:spPr>
      </p:sp>
      <p:sp>
        <p:nvSpPr>
          <p:cNvPr id="8" name="AutoShape 8"/>
          <p:cNvSpPr/>
          <p:nvPr/>
        </p:nvSpPr>
        <p:spPr>
          <a:xfrm rot="-4128452">
            <a:off x="-7332661" y="13300872"/>
            <a:ext cx="14222994" cy="0"/>
          </a:xfrm>
          <a:prstGeom prst="line">
            <a:avLst/>
          </a:prstGeom>
          <a:ln w="381000" cap="flat">
            <a:solidFill>
              <a:srgbClr val="FFFFFF"/>
            </a:solidFill>
            <a:prstDash val="solid"/>
            <a:headEnd type="none" w="sm" len="sm"/>
            <a:tailEnd type="none" w="sm" len="sm"/>
          </a:ln>
        </p:spPr>
      </p:sp>
      <p:sp>
        <p:nvSpPr>
          <p:cNvPr id="9" name="AutoShape 9"/>
          <p:cNvSpPr/>
          <p:nvPr/>
        </p:nvSpPr>
        <p:spPr>
          <a:xfrm rot="6624658">
            <a:off x="1336550" y="9806688"/>
            <a:ext cx="4844971" cy="0"/>
          </a:xfrm>
          <a:prstGeom prst="line">
            <a:avLst/>
          </a:prstGeom>
          <a:ln w="47625" cap="flat">
            <a:solidFill>
              <a:srgbClr val="C9242B"/>
            </a:solidFill>
            <a:prstDash val="solid"/>
            <a:headEnd type="none" w="sm" len="sm"/>
            <a:tailEnd type="none" w="sm" len="sm"/>
          </a:ln>
        </p:spPr>
      </p:sp>
      <p:sp>
        <p:nvSpPr>
          <p:cNvPr id="10" name="AutoShape 10"/>
          <p:cNvSpPr/>
          <p:nvPr/>
        </p:nvSpPr>
        <p:spPr>
          <a:xfrm rot="6711737">
            <a:off x="246412" y="2842684"/>
            <a:ext cx="6492240" cy="0"/>
          </a:xfrm>
          <a:prstGeom prst="line">
            <a:avLst/>
          </a:prstGeom>
          <a:ln w="47625" cap="flat">
            <a:solidFill>
              <a:srgbClr val="FFFFFF"/>
            </a:solidFill>
            <a:prstDash val="solid"/>
            <a:headEnd type="none" w="sm" len="sm"/>
            <a:tailEnd type="none" w="sm" len="sm"/>
          </a:ln>
        </p:spPr>
      </p:sp>
      <p:sp>
        <p:nvSpPr>
          <p:cNvPr id="11" name="AutoShape 11"/>
          <p:cNvSpPr/>
          <p:nvPr/>
        </p:nvSpPr>
        <p:spPr>
          <a:xfrm rot="6653098">
            <a:off x="-1690682" y="2510185"/>
            <a:ext cx="6492240" cy="0"/>
          </a:xfrm>
          <a:prstGeom prst="line">
            <a:avLst/>
          </a:prstGeom>
          <a:ln w="47625" cap="flat">
            <a:solidFill>
              <a:srgbClr val="D4E9F8"/>
            </a:solidFill>
            <a:prstDash val="solid"/>
            <a:headEnd type="none" w="sm" len="sm"/>
            <a:tailEnd type="none" w="sm" len="sm"/>
          </a:ln>
        </p:spPr>
      </p:sp>
      <p:pic>
        <p:nvPicPr>
          <p:cNvPr id="12" name="Picture 12"/>
          <p:cNvPicPr>
            <a:picLocks noChangeAspect="1"/>
          </p:cNvPicPr>
          <p:nvPr/>
        </p:nvPicPr>
        <p:blipFill>
          <a:blip r:embed="rId2"/>
          <a:srcRect/>
          <a:stretch>
            <a:fillRect/>
          </a:stretch>
        </p:blipFill>
        <p:spPr>
          <a:xfrm>
            <a:off x="15549280" y="9382531"/>
            <a:ext cx="2463832" cy="447970"/>
          </a:xfrm>
          <a:prstGeom prst="rect">
            <a:avLst/>
          </a:prstGeom>
        </p:spPr>
      </p:pic>
      <p:sp>
        <p:nvSpPr>
          <p:cNvPr id="13" name="TextBox 13"/>
          <p:cNvSpPr txBox="1"/>
          <p:nvPr/>
        </p:nvSpPr>
        <p:spPr>
          <a:xfrm>
            <a:off x="6112628" y="2722570"/>
            <a:ext cx="11756774" cy="2134367"/>
          </a:xfrm>
          <a:prstGeom prst="rect">
            <a:avLst/>
          </a:prstGeom>
        </p:spPr>
        <p:txBody>
          <a:bodyPr wrap="square" lIns="0" tIns="0" rIns="0" bIns="0" rtlCol="0" anchor="t">
            <a:spAutoFit/>
          </a:bodyPr>
          <a:lstStyle/>
          <a:p>
            <a:pPr algn="ctr">
              <a:lnSpc>
                <a:spcPts val="8643"/>
              </a:lnSpc>
            </a:pPr>
            <a:r>
              <a:rPr lang="en-US" sz="6173" dirty="0">
                <a:solidFill>
                  <a:srgbClr val="FFFFFF"/>
                </a:solidFill>
                <a:latin typeface="Open Sans Extra Bold"/>
              </a:rPr>
              <a:t>THE REAL LIVING WAGE </a:t>
            </a:r>
          </a:p>
          <a:p>
            <a:pPr algn="ctr">
              <a:lnSpc>
                <a:spcPts val="8643"/>
              </a:lnSpc>
            </a:pPr>
            <a:r>
              <a:rPr lang="en-US" sz="6173" dirty="0">
                <a:solidFill>
                  <a:srgbClr val="FFFFFF"/>
                </a:solidFill>
                <a:latin typeface="Open Sans Extra Bold"/>
              </a:rPr>
              <a:t>&amp; ISLAM</a:t>
            </a:r>
          </a:p>
        </p:txBody>
      </p:sp>
      <p:sp>
        <p:nvSpPr>
          <p:cNvPr id="14" name="TextBox 14"/>
          <p:cNvSpPr txBox="1"/>
          <p:nvPr/>
        </p:nvSpPr>
        <p:spPr>
          <a:xfrm>
            <a:off x="6956651" y="5166360"/>
            <a:ext cx="10409651" cy="1969770"/>
          </a:xfrm>
          <a:prstGeom prst="rect">
            <a:avLst/>
          </a:prstGeom>
        </p:spPr>
        <p:txBody>
          <a:bodyPr wrap="square" lIns="0" tIns="0" rIns="0" bIns="0" rtlCol="0" anchor="t">
            <a:spAutoFit/>
          </a:bodyPr>
          <a:lstStyle/>
          <a:p>
            <a:pPr algn="ct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This resource is designed to raise awareness of the </a:t>
            </a:r>
          </a:p>
          <a:p>
            <a:pPr algn="ct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Living Wage and can be used by organisers and leaders to inspire Muslims into ongoing action around the Living Wage campaign.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7" name="TextBox 7"/>
          <p:cNvSpPr txBox="1"/>
          <p:nvPr/>
        </p:nvSpPr>
        <p:spPr>
          <a:xfrm>
            <a:off x="2105840" y="882836"/>
            <a:ext cx="15346496" cy="1005660"/>
          </a:xfrm>
          <a:prstGeom prst="rect">
            <a:avLst/>
          </a:prstGeom>
        </p:spPr>
        <p:txBody>
          <a:bodyPr wrap="square" lIns="0" tIns="0" rIns="0" bIns="0" rtlCol="0" anchor="t">
            <a:spAutoFit/>
          </a:bodyPr>
          <a:lstStyle/>
          <a:p>
            <a:pPr algn="ctr">
              <a:lnSpc>
                <a:spcPts val="8363"/>
              </a:lnSpc>
              <a:spcBef>
                <a:spcPct val="0"/>
              </a:spcBef>
            </a:pPr>
            <a:r>
              <a:rPr lang="en-US" sz="5400" dirty="0">
                <a:solidFill>
                  <a:srgbClr val="FFFFFF"/>
                </a:solidFill>
                <a:latin typeface="Open Sans Extra Bold" panose="020B0604020202020204" charset="0"/>
                <a:ea typeface="Open Sans Extra Bold" panose="020B0604020202020204" charset="0"/>
                <a:cs typeface="Open Sans Extra Bold" panose="020B0604020202020204" charset="0"/>
              </a:rPr>
              <a:t>Living Wage accredited Muslim employers</a:t>
            </a:r>
          </a:p>
        </p:txBody>
      </p:sp>
      <p:sp>
        <p:nvSpPr>
          <p:cNvPr id="8" name="TextBox 8"/>
          <p:cNvSpPr txBox="1"/>
          <p:nvPr/>
        </p:nvSpPr>
        <p:spPr>
          <a:xfrm>
            <a:off x="2481267" y="3082274"/>
            <a:ext cx="14624745" cy="4027201"/>
          </a:xfrm>
          <a:prstGeom prst="rect">
            <a:avLst/>
          </a:prstGeom>
        </p:spPr>
        <p:txBody>
          <a:bodyPr lIns="0" tIns="0" rIns="0" bIns="0" rtlCol="0" anchor="t">
            <a:spAutoFit/>
          </a:bodyPr>
          <a:lstStyle/>
          <a:p>
            <a:pPr>
              <a:lnSpc>
                <a:spcPts val="6403"/>
              </a:lnSpc>
              <a:spcBef>
                <a:spcPct val="0"/>
              </a:spcBef>
            </a:pPr>
            <a:r>
              <a:rPr lang="en-US" sz="4000" dirty="0">
                <a:solidFill>
                  <a:srgbClr val="FFFFFF"/>
                </a:solidFill>
                <a:latin typeface="Open Sans"/>
              </a:rPr>
              <a:t>Out of 11,000 living wage accredited employers in the </a:t>
            </a:r>
          </a:p>
          <a:p>
            <a:pPr>
              <a:lnSpc>
                <a:spcPts val="6403"/>
              </a:lnSpc>
              <a:spcBef>
                <a:spcPct val="0"/>
              </a:spcBef>
            </a:pPr>
            <a:r>
              <a:rPr lang="en-US" sz="4000" dirty="0">
                <a:solidFill>
                  <a:srgbClr val="FFFFFF"/>
                </a:solidFill>
                <a:latin typeface="Open Sans"/>
              </a:rPr>
              <a:t>UK, only 3 are Muslim organisations:</a:t>
            </a:r>
          </a:p>
          <a:p>
            <a:pPr lvl="2">
              <a:lnSpc>
                <a:spcPts val="6403"/>
              </a:lnSpc>
              <a:spcBef>
                <a:spcPct val="0"/>
              </a:spcBef>
            </a:pPr>
            <a:r>
              <a:rPr lang="en-US" sz="4000" dirty="0">
                <a:solidFill>
                  <a:srgbClr val="FFFFFF"/>
                </a:solidFill>
                <a:latin typeface="Open Sans"/>
              </a:rPr>
              <a:t>1. Muslim Council of Britain</a:t>
            </a:r>
          </a:p>
          <a:p>
            <a:pPr lvl="2">
              <a:lnSpc>
                <a:spcPts val="6403"/>
              </a:lnSpc>
              <a:spcBef>
                <a:spcPct val="0"/>
              </a:spcBef>
            </a:pPr>
            <a:r>
              <a:rPr lang="en-US" sz="4000" dirty="0">
                <a:solidFill>
                  <a:srgbClr val="FFFFFF"/>
                </a:solidFill>
                <a:latin typeface="Open Sans"/>
              </a:rPr>
              <a:t>2. Muslim Youth Helpline</a:t>
            </a:r>
          </a:p>
          <a:p>
            <a:pPr lvl="2">
              <a:lnSpc>
                <a:spcPts val="6403"/>
              </a:lnSpc>
              <a:spcBef>
                <a:spcPct val="0"/>
              </a:spcBef>
            </a:pPr>
            <a:r>
              <a:rPr lang="en-US" sz="4000" dirty="0">
                <a:solidFill>
                  <a:srgbClr val="FFFFFF"/>
                </a:solidFill>
                <a:latin typeface="Open Sans"/>
              </a:rPr>
              <a:t>3. Cheadle Mosque in Manchester</a:t>
            </a:r>
          </a:p>
        </p:txBody>
      </p:sp>
      <p:grpSp>
        <p:nvGrpSpPr>
          <p:cNvPr id="10" name="Group 9">
            <a:extLst>
              <a:ext uri="{FF2B5EF4-FFF2-40B4-BE49-F238E27FC236}">
                <a16:creationId xmlns:a16="http://schemas.microsoft.com/office/drawing/2014/main" id="{44358A5E-FCFA-4DF1-B898-4F856AEC31E6}"/>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76A222E4-9391-47D6-8C63-E99ABD0E0BB1}"/>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0DDF0EF4-201B-4491-B9DB-17402170A416}"/>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B4D5B883-B200-4BDA-9E22-837EBBC1566E}"/>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23B5C699-2760-431D-B749-4486C711A742}"/>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6F607792-BF8E-487A-BAA7-B35DF493038B}"/>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CA5E2B29-554B-44EF-962B-DAB499A5445A}"/>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579D3FAD-F07F-4462-A821-A8EA336F663B}"/>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0B63F5E-B65E-4E54-9E11-68C8DA1B09AD}"/>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7" name="TextBox 7"/>
          <p:cNvSpPr txBox="1"/>
          <p:nvPr/>
        </p:nvSpPr>
        <p:spPr>
          <a:xfrm>
            <a:off x="6934200" y="716469"/>
            <a:ext cx="4133859" cy="1005660"/>
          </a:xfrm>
          <a:prstGeom prst="rect">
            <a:avLst/>
          </a:prstGeom>
        </p:spPr>
        <p:txBody>
          <a:bodyPr wrap="square" lIns="0" tIns="0" rIns="0" bIns="0" rtlCol="0" anchor="t">
            <a:spAutoFit/>
          </a:bodyPr>
          <a:lstStyle/>
          <a:p>
            <a:pPr algn="ctr">
              <a:lnSpc>
                <a:spcPts val="8363"/>
              </a:lnSpc>
              <a:spcBef>
                <a:spcPct val="0"/>
              </a:spcBef>
            </a:pPr>
            <a:r>
              <a:rPr lang="en-US" sz="5973" dirty="0">
                <a:solidFill>
                  <a:srgbClr val="FFFFFF"/>
                </a:solidFill>
                <a:latin typeface="Open Sans Extra Bold" panose="020B0604020202020204" charset="0"/>
                <a:ea typeface="Open Sans Extra Bold" panose="020B0604020202020204" charset="0"/>
                <a:cs typeface="Open Sans Extra Bold" panose="020B0604020202020204" charset="0"/>
              </a:rPr>
              <a:t>Question:</a:t>
            </a:r>
          </a:p>
        </p:txBody>
      </p:sp>
      <p:sp>
        <p:nvSpPr>
          <p:cNvPr id="8" name="TextBox 8"/>
          <p:cNvSpPr txBox="1"/>
          <p:nvPr/>
        </p:nvSpPr>
        <p:spPr>
          <a:xfrm>
            <a:off x="2354710" y="2693080"/>
            <a:ext cx="14089151" cy="6581097"/>
          </a:xfrm>
          <a:prstGeom prst="rect">
            <a:avLst/>
          </a:prstGeom>
        </p:spPr>
        <p:txBody>
          <a:bodyPr wrap="square" lIns="0" tIns="0" rIns="0" bIns="0" rtlCol="0" anchor="t">
            <a:spAutoFit/>
          </a:bodyPr>
          <a:lstStyle/>
          <a:p>
            <a:pPr>
              <a:lnSpc>
                <a:spcPts val="4303"/>
              </a:lnSpc>
              <a:spcBef>
                <a:spcPct val="0"/>
              </a:spcBef>
            </a:pPr>
            <a:r>
              <a:rPr lang="en-US" sz="3600" dirty="0">
                <a:solidFill>
                  <a:srgbClr val="FFFFFF"/>
                </a:solidFill>
                <a:latin typeface="Open Sans"/>
              </a:rPr>
              <a:t>Read Abdul </a:t>
            </a:r>
            <a:r>
              <a:rPr lang="en-US" sz="3600" dirty="0" err="1">
                <a:solidFill>
                  <a:srgbClr val="FFFFFF"/>
                </a:solidFill>
                <a:latin typeface="Open Sans"/>
              </a:rPr>
              <a:t>Durrant’s</a:t>
            </a:r>
            <a:r>
              <a:rPr lang="en-US" sz="3600" dirty="0">
                <a:solidFill>
                  <a:srgbClr val="FFFFFF"/>
                </a:solidFill>
                <a:latin typeface="Open Sans"/>
              </a:rPr>
              <a:t> story </a:t>
            </a:r>
            <a:r>
              <a:rPr lang="en-US" sz="3600" dirty="0">
                <a:solidFill>
                  <a:schemeClr val="bg1"/>
                </a:solidFill>
                <a:latin typeface="Open Sans"/>
                <a:hlinkClick r:id="rId2">
                  <a:extLst>
                    <a:ext uri="{A12FA001-AC4F-418D-AE19-62706E023703}">
                      <ahyp:hlinkClr xmlns:ahyp="http://schemas.microsoft.com/office/drawing/2018/hyperlinkcolor" val="tx"/>
                    </a:ext>
                  </a:extLst>
                </a:hlinkClick>
              </a:rPr>
              <a:t>HERE</a:t>
            </a:r>
            <a:r>
              <a:rPr lang="en-US" sz="3600" dirty="0">
                <a:solidFill>
                  <a:schemeClr val="bg1"/>
                </a:solidFill>
                <a:latin typeface="Open Sans"/>
              </a:rPr>
              <a:t>.</a:t>
            </a:r>
          </a:p>
          <a:p>
            <a:pPr>
              <a:lnSpc>
                <a:spcPts val="4303"/>
              </a:lnSpc>
              <a:spcBef>
                <a:spcPct val="0"/>
              </a:spcBef>
            </a:pPr>
            <a:r>
              <a:rPr lang="en-US" sz="3600" dirty="0">
                <a:solidFill>
                  <a:srgbClr val="FFFFFF"/>
                </a:solidFill>
                <a:latin typeface="Open Sans"/>
              </a:rPr>
              <a:t> </a:t>
            </a:r>
          </a:p>
          <a:p>
            <a:pPr>
              <a:lnSpc>
                <a:spcPts val="4303"/>
              </a:lnSpc>
              <a:spcBef>
                <a:spcPct val="0"/>
              </a:spcBef>
            </a:pPr>
            <a:r>
              <a:rPr lang="en-US" sz="3600" dirty="0">
                <a:solidFill>
                  <a:srgbClr val="FFFFFF"/>
                </a:solidFill>
                <a:latin typeface="Open Sans"/>
              </a:rPr>
              <a:t>If Muslims are overrepresented in low paid jobs, then the real living </a:t>
            </a:r>
          </a:p>
          <a:p>
            <a:pPr>
              <a:lnSpc>
                <a:spcPts val="4303"/>
              </a:lnSpc>
              <a:spcBef>
                <a:spcPct val="0"/>
              </a:spcBef>
            </a:pPr>
            <a:r>
              <a:rPr lang="en-US" sz="3600" dirty="0">
                <a:solidFill>
                  <a:srgbClr val="FFFFFF"/>
                </a:solidFill>
                <a:latin typeface="Open Sans"/>
              </a:rPr>
              <a:t>wage campaign must be the most significant response to rising in-</a:t>
            </a:r>
          </a:p>
          <a:p>
            <a:pPr>
              <a:lnSpc>
                <a:spcPts val="4303"/>
              </a:lnSpc>
              <a:spcBef>
                <a:spcPct val="0"/>
              </a:spcBef>
            </a:pPr>
            <a:r>
              <a:rPr lang="en-US" sz="3600" dirty="0">
                <a:solidFill>
                  <a:srgbClr val="FFFFFF"/>
                </a:solidFill>
                <a:latin typeface="Open Sans"/>
              </a:rPr>
              <a:t>work poverty in our community?</a:t>
            </a:r>
          </a:p>
          <a:p>
            <a:pPr>
              <a:lnSpc>
                <a:spcPts val="4303"/>
              </a:lnSpc>
              <a:spcBef>
                <a:spcPct val="0"/>
              </a:spcBef>
            </a:pPr>
            <a:endParaRPr lang="en-US" sz="3600" dirty="0">
              <a:solidFill>
                <a:srgbClr val="FFFFFF"/>
              </a:solidFill>
              <a:latin typeface="Open Sans"/>
            </a:endParaRPr>
          </a:p>
          <a:p>
            <a:pPr>
              <a:lnSpc>
                <a:spcPts val="4303"/>
              </a:lnSpc>
              <a:spcBef>
                <a:spcPct val="0"/>
              </a:spcBef>
            </a:pPr>
            <a:r>
              <a:rPr lang="en-GB" sz="3600" i="1" dirty="0">
                <a:solidFill>
                  <a:srgbClr val="FFFFFF"/>
                </a:solidFill>
                <a:latin typeface="Open Sans"/>
              </a:rPr>
              <a:t>Why isn’t it? What could you do about it? Could you work towards your mosque becoming an accredited Living Wage employer? Could you find do some listening with people in your community to better understand how low-pay is affecting them? </a:t>
            </a:r>
          </a:p>
          <a:p>
            <a:pPr>
              <a:lnSpc>
                <a:spcPts val="4303"/>
              </a:lnSpc>
              <a:spcBef>
                <a:spcPct val="0"/>
              </a:spcBef>
            </a:pPr>
            <a:endParaRPr lang="en-US" sz="3073" dirty="0">
              <a:solidFill>
                <a:srgbClr val="FFFFFF"/>
              </a:solidFill>
              <a:latin typeface="Open Sans"/>
            </a:endParaRP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3"/>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2" name="TextBox 2"/>
          <p:cNvSpPr txBox="1"/>
          <p:nvPr/>
        </p:nvSpPr>
        <p:spPr>
          <a:xfrm>
            <a:off x="2188787" y="2631341"/>
            <a:ext cx="11732121" cy="683072"/>
          </a:xfrm>
          <a:prstGeom prst="rect">
            <a:avLst/>
          </a:prstGeom>
        </p:spPr>
        <p:txBody>
          <a:bodyPr wrap="square" lIns="0" tIns="0" rIns="0" bIns="0" rtlCol="0" anchor="t">
            <a:spAutoFit/>
          </a:bodyPr>
          <a:lstStyle/>
          <a:p>
            <a:pPr>
              <a:lnSpc>
                <a:spcPts val="5703"/>
              </a:lnSpc>
              <a:spcBef>
                <a:spcPct val="0"/>
              </a:spcBef>
            </a:pPr>
            <a:r>
              <a:rPr lang="en-US" sz="4073" dirty="0">
                <a:solidFill>
                  <a:srgbClr val="FFFFFF"/>
                </a:solidFill>
                <a:latin typeface="Open Sans"/>
              </a:rPr>
              <a:t>Muslims are over-represented in low paid jobs.</a:t>
            </a:r>
          </a:p>
        </p:txBody>
      </p:sp>
      <p:sp>
        <p:nvSpPr>
          <p:cNvPr id="9" name="TextBox 9"/>
          <p:cNvSpPr txBox="1"/>
          <p:nvPr/>
        </p:nvSpPr>
        <p:spPr>
          <a:xfrm>
            <a:off x="3688752" y="1266902"/>
            <a:ext cx="11333931" cy="1052862"/>
          </a:xfrm>
          <a:prstGeom prst="rect">
            <a:avLst/>
          </a:prstGeom>
        </p:spPr>
        <p:txBody>
          <a:bodyPr wrap="square" lIns="0" tIns="0" rIns="0" bIns="0" rtlCol="0" anchor="t">
            <a:spAutoFit/>
          </a:bodyPr>
          <a:lstStyle/>
          <a:p>
            <a:pPr algn="ctr">
              <a:lnSpc>
                <a:spcPts val="8643"/>
              </a:lnSpc>
              <a:spcBef>
                <a:spcPct val="0"/>
              </a:spcBef>
            </a:pPr>
            <a:r>
              <a:rPr lang="en-US" sz="6173" dirty="0">
                <a:solidFill>
                  <a:srgbClr val="FFFFFF"/>
                </a:solidFill>
                <a:latin typeface="Open Sans Extra Bold"/>
              </a:rPr>
              <a:t>Poverty and Muslims in UK</a:t>
            </a:r>
          </a:p>
        </p:txBody>
      </p:sp>
      <p:grpSp>
        <p:nvGrpSpPr>
          <p:cNvPr id="11" name="Group 10">
            <a:extLst>
              <a:ext uri="{FF2B5EF4-FFF2-40B4-BE49-F238E27FC236}">
                <a16:creationId xmlns:a16="http://schemas.microsoft.com/office/drawing/2014/main" id="{EF9008FB-31D9-48A7-8C05-A5770592AE0C}"/>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29D771A4-2D1C-4A68-9DE8-6EF6522FD8A6}"/>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33277D8-6AD8-47BB-9133-DBABCD566227}"/>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8" name="Group 17">
            <a:extLst>
              <a:ext uri="{FF2B5EF4-FFF2-40B4-BE49-F238E27FC236}">
                <a16:creationId xmlns:a16="http://schemas.microsoft.com/office/drawing/2014/main" id="{5494E37E-A09E-47A5-A0A9-91C2A146B421}"/>
              </a:ext>
            </a:extLst>
          </p:cNvPr>
          <p:cNvGrpSpPr/>
          <p:nvPr/>
        </p:nvGrpSpPr>
        <p:grpSpPr>
          <a:xfrm>
            <a:off x="3008023" y="3773225"/>
            <a:ext cx="11282622" cy="4917528"/>
            <a:chOff x="1890464" y="1690688"/>
            <a:chExt cx="7521748" cy="3278352"/>
          </a:xfrm>
        </p:grpSpPr>
        <p:sp>
          <p:nvSpPr>
            <p:cNvPr id="19" name="Parallelogram 18">
              <a:extLst>
                <a:ext uri="{FF2B5EF4-FFF2-40B4-BE49-F238E27FC236}">
                  <a16:creationId xmlns:a16="http://schemas.microsoft.com/office/drawing/2014/main" id="{697F74E5-41A5-4E2A-8F56-BAD123B429FD}"/>
                </a:ext>
              </a:extLst>
            </p:cNvPr>
            <p:cNvSpPr/>
            <p:nvPr/>
          </p:nvSpPr>
          <p:spPr>
            <a:xfrm>
              <a:off x="4202033" y="2576591"/>
              <a:ext cx="5210179" cy="2392449"/>
            </a:xfrm>
            <a:prstGeom prst="parallelogram">
              <a:avLst/>
            </a:prstGeom>
            <a:noFill/>
            <a:ln w="38100">
              <a:solidFill>
                <a:srgbClr val="C92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0" name="TextBox 19">
              <a:extLst>
                <a:ext uri="{FF2B5EF4-FFF2-40B4-BE49-F238E27FC236}">
                  <a16:creationId xmlns:a16="http://schemas.microsoft.com/office/drawing/2014/main" id="{1E40CCCF-E3AD-4C90-8676-B39C3BFB4271}"/>
                </a:ext>
              </a:extLst>
            </p:cNvPr>
            <p:cNvSpPr txBox="1"/>
            <p:nvPr/>
          </p:nvSpPr>
          <p:spPr>
            <a:xfrm>
              <a:off x="4585613" y="2748809"/>
              <a:ext cx="4388024" cy="1703030"/>
            </a:xfrm>
            <a:prstGeom prst="rect">
              <a:avLst/>
            </a:prstGeom>
            <a:noFill/>
          </p:spPr>
          <p:txBody>
            <a:bodyPr wrap="square">
              <a:spAutoFit/>
            </a:bodyPr>
            <a:lstStyle/>
            <a:p>
              <a:pPr algn="ct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“Of all religious groups, Muslims have the </a:t>
              </a:r>
              <a:r>
                <a:rPr lang="en-GB"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lowest employment rate</a:t>
              </a: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47.2%, and the highest pay gap compared with those of no religion, earning 22.5% less.”</a:t>
              </a:r>
            </a:p>
          </p:txBody>
        </p:sp>
        <p:sp>
          <p:nvSpPr>
            <p:cNvPr id="21" name="Rectangle 20">
              <a:extLst>
                <a:ext uri="{FF2B5EF4-FFF2-40B4-BE49-F238E27FC236}">
                  <a16:creationId xmlns:a16="http://schemas.microsoft.com/office/drawing/2014/main" id="{C93F5352-47BC-4AF5-BD53-3960698E96DC}"/>
                </a:ext>
              </a:extLst>
            </p:cNvPr>
            <p:cNvSpPr/>
            <p:nvPr/>
          </p:nvSpPr>
          <p:spPr>
            <a:xfrm>
              <a:off x="1890464" y="1690688"/>
              <a:ext cx="5091357" cy="885904"/>
            </a:xfrm>
            <a:prstGeom prst="rect">
              <a:avLst/>
            </a:prstGeom>
            <a:solidFill>
              <a:schemeClr val="bg1"/>
            </a:solidFill>
            <a:ln>
              <a:solidFill>
                <a:srgbClr val="C92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Parliamentary Committee, Inquiry: </a:t>
              </a:r>
              <a:r>
                <a:rPr lang="en-GB" sz="2700" dirty="0">
                  <a:solidFill>
                    <a:srgbClr val="C00000"/>
                  </a:solidFill>
                  <a:latin typeface="Open Sans" panose="020B0606030504020204" pitchFamily="34" charset="0"/>
                  <a:ea typeface="Open Sans" panose="020B0606030504020204" pitchFamily="34" charset="0"/>
                  <a:cs typeface="Open Sans" panose="020B0606030504020204" pitchFamily="34" charset="0"/>
                </a:rPr>
                <a:t>Employment opportunities for Muslims in the UK, 25 January 2016:</a:t>
              </a:r>
            </a:p>
          </p:txBody>
        </p:sp>
      </p:grpSp>
      <p:sp>
        <p:nvSpPr>
          <p:cNvPr id="26" name="Parallelogram 25">
            <a:extLst>
              <a:ext uri="{FF2B5EF4-FFF2-40B4-BE49-F238E27FC236}">
                <a16:creationId xmlns:a16="http://schemas.microsoft.com/office/drawing/2014/main" id="{8C15DDFE-4318-428E-9346-9096AD79DEEB}"/>
              </a:ext>
            </a:extLst>
          </p:cNvPr>
          <p:cNvSpPr/>
          <p:nvPr/>
        </p:nvSpPr>
        <p:spPr>
          <a:xfrm>
            <a:off x="6434131" y="5067300"/>
            <a:ext cx="7815269" cy="3588674"/>
          </a:xfrm>
          <a:prstGeom prst="parallelogram">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grpSp>
        <p:nvGrpSpPr>
          <p:cNvPr id="27" name="Group 26">
            <a:extLst>
              <a:ext uri="{FF2B5EF4-FFF2-40B4-BE49-F238E27FC236}">
                <a16:creationId xmlns:a16="http://schemas.microsoft.com/office/drawing/2014/main" id="{82A17E6E-A474-4957-AB4F-97FAD60DB081}"/>
              </a:ext>
            </a:extLst>
          </p:cNvPr>
          <p:cNvGrpSpPr/>
          <p:nvPr/>
        </p:nvGrpSpPr>
        <p:grpSpPr>
          <a:xfrm>
            <a:off x="-49028" y="-981982"/>
            <a:ext cx="1649227" cy="4838155"/>
            <a:chOff x="-49027" y="-981982"/>
            <a:chExt cx="1565226" cy="4838155"/>
          </a:xfrm>
        </p:grpSpPr>
        <p:sp>
          <p:nvSpPr>
            <p:cNvPr id="28" name="AutoShape 5">
              <a:extLst>
                <a:ext uri="{FF2B5EF4-FFF2-40B4-BE49-F238E27FC236}">
                  <a16:creationId xmlns:a16="http://schemas.microsoft.com/office/drawing/2014/main" id="{9F7D1A6B-659F-4EEF-A8F4-D267B3522C9D}"/>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29" name="AutoShape 6">
              <a:extLst>
                <a:ext uri="{FF2B5EF4-FFF2-40B4-BE49-F238E27FC236}">
                  <a16:creationId xmlns:a16="http://schemas.microsoft.com/office/drawing/2014/main" id="{3E945E21-36CD-43F5-A17A-40BE56AFB708}"/>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30" name="AutoShape 7">
              <a:extLst>
                <a:ext uri="{FF2B5EF4-FFF2-40B4-BE49-F238E27FC236}">
                  <a16:creationId xmlns:a16="http://schemas.microsoft.com/office/drawing/2014/main" id="{EDE6D25B-17F3-4CE4-B21A-CB7548CBCEFA}"/>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31" name="AutoShape 8">
              <a:extLst>
                <a:ext uri="{FF2B5EF4-FFF2-40B4-BE49-F238E27FC236}">
                  <a16:creationId xmlns:a16="http://schemas.microsoft.com/office/drawing/2014/main" id="{53E87E3C-8378-43D9-9917-9897832FE903}"/>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32" name="AutoShape 9">
              <a:extLst>
                <a:ext uri="{FF2B5EF4-FFF2-40B4-BE49-F238E27FC236}">
                  <a16:creationId xmlns:a16="http://schemas.microsoft.com/office/drawing/2014/main" id="{E96278DF-E9F6-4349-BBE8-F64D3F75881C}"/>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568263" y="2620932"/>
            <a:ext cx="5151474" cy="5045137"/>
          </a:xfrm>
          <a:prstGeom prst="rect">
            <a:avLst/>
          </a:prstGeom>
        </p:spPr>
      </p:pic>
      <p:pic>
        <p:nvPicPr>
          <p:cNvPr id="3" name="Picture 3"/>
          <p:cNvPicPr>
            <a:picLocks noChangeAspect="1"/>
          </p:cNvPicPr>
          <p:nvPr/>
        </p:nvPicPr>
        <p:blipFill>
          <a:blip r:embed="rId3"/>
          <a:srcRect/>
          <a:stretch>
            <a:fillRect/>
          </a:stretch>
        </p:blipFill>
        <p:spPr>
          <a:xfrm>
            <a:off x="12432462" y="2620932"/>
            <a:ext cx="4826838" cy="5045137"/>
          </a:xfrm>
          <a:prstGeom prst="rect">
            <a:avLst/>
          </a:prstGeom>
        </p:spPr>
      </p:pic>
      <p:sp>
        <p:nvSpPr>
          <p:cNvPr id="4" name="TextBox 4"/>
          <p:cNvSpPr txBox="1"/>
          <p:nvPr/>
        </p:nvSpPr>
        <p:spPr>
          <a:xfrm>
            <a:off x="1280511" y="2860532"/>
            <a:ext cx="4317950" cy="3971321"/>
          </a:xfrm>
          <a:prstGeom prst="rect">
            <a:avLst/>
          </a:prstGeom>
        </p:spPr>
        <p:txBody>
          <a:bodyPr lIns="0" tIns="0" rIns="0" bIns="0" rtlCol="0" anchor="t">
            <a:spAutoFit/>
          </a:bodyPr>
          <a:lstStyle/>
          <a:p>
            <a:pPr algn="ctr">
              <a:lnSpc>
                <a:spcPts val="5283"/>
              </a:lnSpc>
              <a:spcBef>
                <a:spcPct val="0"/>
              </a:spcBef>
            </a:pPr>
            <a:r>
              <a:rPr lang="en-US" sz="3773">
                <a:solidFill>
                  <a:srgbClr val="FFFFFF"/>
                </a:solidFill>
                <a:latin typeface="Open Sans Italics"/>
              </a:rPr>
              <a:t>Muslim Census: </a:t>
            </a:r>
          </a:p>
          <a:p>
            <a:pPr algn="ctr">
              <a:lnSpc>
                <a:spcPts val="5283"/>
              </a:lnSpc>
              <a:spcBef>
                <a:spcPct val="0"/>
              </a:spcBef>
            </a:pPr>
            <a:r>
              <a:rPr lang="en-US" sz="3773">
                <a:solidFill>
                  <a:srgbClr val="FFFFFF"/>
                </a:solidFill>
                <a:latin typeface="Open Sans Italics"/>
              </a:rPr>
              <a:t>Financial Impact of </a:t>
            </a:r>
          </a:p>
          <a:p>
            <a:pPr algn="ctr">
              <a:lnSpc>
                <a:spcPts val="5283"/>
              </a:lnSpc>
              <a:spcBef>
                <a:spcPct val="0"/>
              </a:spcBef>
            </a:pPr>
            <a:r>
              <a:rPr lang="en-US" sz="3773">
                <a:solidFill>
                  <a:srgbClr val="FFFFFF"/>
                </a:solidFill>
                <a:latin typeface="Open Sans Italics"/>
              </a:rPr>
              <a:t>COVID-19 on the </a:t>
            </a:r>
          </a:p>
          <a:p>
            <a:pPr algn="ctr">
              <a:lnSpc>
                <a:spcPts val="5283"/>
              </a:lnSpc>
              <a:spcBef>
                <a:spcPct val="0"/>
              </a:spcBef>
            </a:pPr>
            <a:r>
              <a:rPr lang="en-US" sz="3773">
                <a:solidFill>
                  <a:srgbClr val="FFFFFF"/>
                </a:solidFill>
                <a:latin typeface="Open Sans Italics"/>
              </a:rPr>
              <a:t>Muslim Community, </a:t>
            </a:r>
          </a:p>
          <a:p>
            <a:pPr algn="ctr">
              <a:lnSpc>
                <a:spcPts val="5283"/>
              </a:lnSpc>
              <a:spcBef>
                <a:spcPct val="0"/>
              </a:spcBef>
            </a:pPr>
            <a:r>
              <a:rPr lang="en-US" sz="3773">
                <a:solidFill>
                  <a:srgbClr val="FFFFFF"/>
                </a:solidFill>
                <a:latin typeface="Open Sans Italics"/>
              </a:rPr>
              <a:t>September 2020 </a:t>
            </a:r>
          </a:p>
          <a:p>
            <a:pPr algn="ctr">
              <a:lnSpc>
                <a:spcPts val="5283"/>
              </a:lnSpc>
              <a:spcBef>
                <a:spcPct val="0"/>
              </a:spcBef>
            </a:pPr>
            <a:r>
              <a:rPr lang="en-US" sz="3773">
                <a:solidFill>
                  <a:srgbClr val="FFFFFF"/>
                </a:solidFill>
                <a:latin typeface="Open Sans Italics"/>
              </a:rPr>
              <a:t>found</a:t>
            </a:r>
          </a:p>
        </p:txBody>
      </p:sp>
      <p:sp>
        <p:nvSpPr>
          <p:cNvPr id="11" name="TextBox 11"/>
          <p:cNvSpPr txBox="1"/>
          <p:nvPr/>
        </p:nvSpPr>
        <p:spPr>
          <a:xfrm>
            <a:off x="3280835" y="914400"/>
            <a:ext cx="11654365" cy="1052862"/>
          </a:xfrm>
          <a:prstGeom prst="rect">
            <a:avLst/>
          </a:prstGeom>
        </p:spPr>
        <p:txBody>
          <a:bodyPr wrap="square" lIns="0" tIns="0" rIns="0" bIns="0" rtlCol="0" anchor="t">
            <a:spAutoFit/>
          </a:bodyPr>
          <a:lstStyle/>
          <a:p>
            <a:pPr algn="ctr">
              <a:lnSpc>
                <a:spcPts val="8643"/>
              </a:lnSpc>
              <a:spcBef>
                <a:spcPct val="0"/>
              </a:spcBef>
            </a:pPr>
            <a:r>
              <a:rPr lang="en-US" sz="6173" dirty="0">
                <a:solidFill>
                  <a:srgbClr val="FFFFFF"/>
                </a:solidFill>
                <a:latin typeface="Open Sans Extra Bold"/>
              </a:rPr>
              <a:t>Poverty and Muslims in UK</a:t>
            </a:r>
          </a:p>
        </p:txBody>
      </p:sp>
      <p:grpSp>
        <p:nvGrpSpPr>
          <p:cNvPr id="12" name="Group 11">
            <a:extLst>
              <a:ext uri="{FF2B5EF4-FFF2-40B4-BE49-F238E27FC236}">
                <a16:creationId xmlns:a16="http://schemas.microsoft.com/office/drawing/2014/main" id="{44EBC384-3FAA-4F49-8816-E058872C7EF4}"/>
              </a:ext>
            </a:extLst>
          </p:cNvPr>
          <p:cNvGrpSpPr/>
          <p:nvPr/>
        </p:nvGrpSpPr>
        <p:grpSpPr>
          <a:xfrm>
            <a:off x="0" y="9334500"/>
            <a:ext cx="17703832" cy="447970"/>
            <a:chOff x="0" y="9334500"/>
            <a:chExt cx="17703832" cy="447970"/>
          </a:xfrm>
        </p:grpSpPr>
        <p:sp>
          <p:nvSpPr>
            <p:cNvPr id="13" name="AutoShape 3">
              <a:extLst>
                <a:ext uri="{FF2B5EF4-FFF2-40B4-BE49-F238E27FC236}">
                  <a16:creationId xmlns:a16="http://schemas.microsoft.com/office/drawing/2014/main" id="{8DC514AC-733B-4AF9-A39A-122BEFC66AF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4" name="Picture 8">
              <a:extLst>
                <a:ext uri="{FF2B5EF4-FFF2-40B4-BE49-F238E27FC236}">
                  <a16:creationId xmlns:a16="http://schemas.microsoft.com/office/drawing/2014/main" id="{EF57A96E-0F78-41D9-A4B3-CB815BF1F47D}"/>
                </a:ext>
              </a:extLst>
            </p:cNvPr>
            <p:cNvPicPr>
              <a:picLocks noChangeAspect="1"/>
            </p:cNvPicPr>
            <p:nvPr/>
          </p:nvPicPr>
          <p:blipFill>
            <a:blip r:embed="rId4"/>
            <a:srcRect/>
            <a:stretch>
              <a:fillRect/>
            </a:stretch>
          </p:blipFill>
          <p:spPr>
            <a:xfrm>
              <a:off x="15240000" y="9334500"/>
              <a:ext cx="2463832" cy="447970"/>
            </a:xfrm>
            <a:prstGeom prst="rect">
              <a:avLst/>
            </a:prstGeom>
          </p:spPr>
        </p:pic>
      </p:grpSp>
      <p:grpSp>
        <p:nvGrpSpPr>
          <p:cNvPr id="15" name="Group 14">
            <a:extLst>
              <a:ext uri="{FF2B5EF4-FFF2-40B4-BE49-F238E27FC236}">
                <a16:creationId xmlns:a16="http://schemas.microsoft.com/office/drawing/2014/main" id="{4B75EEF0-3316-44C7-9CC5-C04351556D26}"/>
              </a:ext>
            </a:extLst>
          </p:cNvPr>
          <p:cNvGrpSpPr/>
          <p:nvPr/>
        </p:nvGrpSpPr>
        <p:grpSpPr>
          <a:xfrm>
            <a:off x="-49028" y="-981982"/>
            <a:ext cx="1649227" cy="4838155"/>
            <a:chOff x="-49027" y="-981982"/>
            <a:chExt cx="1565226" cy="4838155"/>
          </a:xfrm>
        </p:grpSpPr>
        <p:sp>
          <p:nvSpPr>
            <p:cNvPr id="16" name="AutoShape 5">
              <a:extLst>
                <a:ext uri="{FF2B5EF4-FFF2-40B4-BE49-F238E27FC236}">
                  <a16:creationId xmlns:a16="http://schemas.microsoft.com/office/drawing/2014/main" id="{9A1E487A-1588-4E80-AF7C-CB034AD77958}"/>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7" name="AutoShape 6">
              <a:extLst>
                <a:ext uri="{FF2B5EF4-FFF2-40B4-BE49-F238E27FC236}">
                  <a16:creationId xmlns:a16="http://schemas.microsoft.com/office/drawing/2014/main" id="{3FB292A0-51E9-41B4-8C7A-65C927E4C1A8}"/>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8" name="AutoShape 7">
              <a:extLst>
                <a:ext uri="{FF2B5EF4-FFF2-40B4-BE49-F238E27FC236}">
                  <a16:creationId xmlns:a16="http://schemas.microsoft.com/office/drawing/2014/main" id="{FEB3BD06-5FF8-4462-B4B8-DEE2DA3B572B}"/>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9" name="AutoShape 8">
              <a:extLst>
                <a:ext uri="{FF2B5EF4-FFF2-40B4-BE49-F238E27FC236}">
                  <a16:creationId xmlns:a16="http://schemas.microsoft.com/office/drawing/2014/main" id="{00AF761A-BFE7-4425-B20C-7B44061AAA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20" name="AutoShape 9">
              <a:extLst>
                <a:ext uri="{FF2B5EF4-FFF2-40B4-BE49-F238E27FC236}">
                  <a16:creationId xmlns:a16="http://schemas.microsoft.com/office/drawing/2014/main" id="{A6ECA4BD-D26D-4F8A-80B2-C91BFA4CB479}"/>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2" name="TextBox 2"/>
          <p:cNvSpPr txBox="1"/>
          <p:nvPr/>
        </p:nvSpPr>
        <p:spPr>
          <a:xfrm>
            <a:off x="2270824" y="2812994"/>
            <a:ext cx="14861632" cy="5605445"/>
          </a:xfrm>
          <a:prstGeom prst="rect">
            <a:avLst/>
          </a:prstGeom>
        </p:spPr>
        <p:txBody>
          <a:bodyPr lIns="0" tIns="0" rIns="0" bIns="0" rtlCol="0" anchor="t">
            <a:spAutoFit/>
          </a:bodyPr>
          <a:lstStyle/>
          <a:p>
            <a:pPr>
              <a:lnSpc>
                <a:spcPts val="4397"/>
              </a:lnSpc>
              <a:spcBef>
                <a:spcPct val="0"/>
              </a:spcBef>
            </a:pPr>
            <a:r>
              <a:rPr lang="en-US" sz="3141" dirty="0">
                <a:solidFill>
                  <a:srgbClr val="FFFFFF"/>
                </a:solidFill>
                <a:latin typeface="Open Sans"/>
              </a:rPr>
              <a:t>Muslim  Census:  Financial  Impact  of  COVID-19  on  the  Muslim  Community, </a:t>
            </a:r>
          </a:p>
          <a:p>
            <a:pPr>
              <a:lnSpc>
                <a:spcPts val="4397"/>
              </a:lnSpc>
              <a:spcBef>
                <a:spcPct val="0"/>
              </a:spcBef>
            </a:pPr>
            <a:r>
              <a:rPr lang="en-US" sz="3141" dirty="0">
                <a:solidFill>
                  <a:srgbClr val="FFFFFF"/>
                </a:solidFill>
                <a:latin typeface="Open Sans"/>
              </a:rPr>
              <a:t>September 2020 found:</a:t>
            </a:r>
          </a:p>
          <a:p>
            <a:pPr>
              <a:lnSpc>
                <a:spcPts val="4397"/>
              </a:lnSpc>
              <a:spcBef>
                <a:spcPct val="0"/>
              </a:spcBef>
            </a:pPr>
            <a:endParaRPr lang="en-US" sz="3141" dirty="0">
              <a:solidFill>
                <a:srgbClr val="FFFFFF"/>
              </a:solidFill>
              <a:latin typeface="Open Sans"/>
            </a:endParaRPr>
          </a:p>
          <a:p>
            <a:pPr>
              <a:lnSpc>
                <a:spcPts val="4397"/>
              </a:lnSpc>
              <a:spcBef>
                <a:spcPct val="0"/>
              </a:spcBef>
            </a:pPr>
            <a:r>
              <a:rPr lang="en-US" sz="3141" dirty="0">
                <a:solidFill>
                  <a:srgbClr val="FFFFFF"/>
                </a:solidFill>
                <a:latin typeface="Open Sans"/>
              </a:rPr>
              <a:t>7%  of  Muslims  feel  they  have  become  eligible  to  receive  Zakat  due  to  the </a:t>
            </a:r>
          </a:p>
          <a:p>
            <a:pPr>
              <a:lnSpc>
                <a:spcPts val="4397"/>
              </a:lnSpc>
              <a:spcBef>
                <a:spcPct val="0"/>
              </a:spcBef>
            </a:pPr>
            <a:r>
              <a:rPr lang="en-US" sz="3141" dirty="0">
                <a:solidFill>
                  <a:srgbClr val="FFFFFF"/>
                </a:solidFill>
                <a:latin typeface="Open Sans"/>
              </a:rPr>
              <a:t>pandemic</a:t>
            </a:r>
          </a:p>
          <a:p>
            <a:pPr>
              <a:lnSpc>
                <a:spcPts val="4397"/>
              </a:lnSpc>
              <a:spcBef>
                <a:spcPct val="0"/>
              </a:spcBef>
            </a:pPr>
            <a:endParaRPr lang="en-US" sz="3141" dirty="0">
              <a:solidFill>
                <a:srgbClr val="FFFFFF"/>
              </a:solidFill>
              <a:latin typeface="Open Sans"/>
            </a:endParaRPr>
          </a:p>
          <a:p>
            <a:pPr>
              <a:lnSpc>
                <a:spcPts val="4397"/>
              </a:lnSpc>
              <a:spcBef>
                <a:spcPct val="0"/>
              </a:spcBef>
            </a:pPr>
            <a:r>
              <a:rPr lang="en-US" sz="3141" dirty="0">
                <a:solidFill>
                  <a:srgbClr val="FFFFFF"/>
                </a:solidFill>
                <a:latin typeface="Open Sans"/>
              </a:rPr>
              <a:t>In February 2021, the charity: National Zakat Foundation, said it distributed £3.8 </a:t>
            </a:r>
          </a:p>
          <a:p>
            <a:pPr>
              <a:lnSpc>
                <a:spcPts val="4397"/>
              </a:lnSpc>
              <a:spcBef>
                <a:spcPct val="0"/>
              </a:spcBef>
            </a:pPr>
            <a:r>
              <a:rPr lang="en-US" sz="3141" dirty="0">
                <a:solidFill>
                  <a:srgbClr val="FFFFFF"/>
                </a:solidFill>
                <a:latin typeface="Open Sans"/>
              </a:rPr>
              <a:t>million in grants, a 27% rise from the previous year when £2.9 million was given </a:t>
            </a:r>
          </a:p>
          <a:p>
            <a:pPr>
              <a:lnSpc>
                <a:spcPts val="4397"/>
              </a:lnSpc>
              <a:spcBef>
                <a:spcPct val="0"/>
              </a:spcBef>
            </a:pPr>
            <a:r>
              <a:rPr lang="en-US" sz="3141" dirty="0">
                <a:solidFill>
                  <a:srgbClr val="FFFFFF"/>
                </a:solidFill>
                <a:latin typeface="Open Sans"/>
              </a:rPr>
              <a:t>out. NZF  gives  out  grants  from  Zakat,  the  obligatory  religious  levy  collected from British Muslims for the poor.</a:t>
            </a:r>
          </a:p>
        </p:txBody>
      </p:sp>
      <p:sp>
        <p:nvSpPr>
          <p:cNvPr id="4" name="TextBox 4"/>
          <p:cNvSpPr txBox="1"/>
          <p:nvPr/>
        </p:nvSpPr>
        <p:spPr>
          <a:xfrm>
            <a:off x="2865145" y="676132"/>
            <a:ext cx="13672989" cy="1266885"/>
          </a:xfrm>
          <a:prstGeom prst="rect">
            <a:avLst/>
          </a:prstGeom>
        </p:spPr>
        <p:txBody>
          <a:bodyPr lIns="0" tIns="0" rIns="0" bIns="0" rtlCol="0" anchor="t">
            <a:spAutoFit/>
          </a:bodyPr>
          <a:lstStyle/>
          <a:p>
            <a:pPr algn="ctr">
              <a:lnSpc>
                <a:spcPts val="10883"/>
              </a:lnSpc>
              <a:spcBef>
                <a:spcPct val="0"/>
              </a:spcBef>
            </a:pPr>
            <a:r>
              <a:rPr lang="en-US" sz="6600" dirty="0">
                <a:solidFill>
                  <a:srgbClr val="FFFFFF"/>
                </a:solidFill>
                <a:latin typeface="Open Sans Extra Bold"/>
              </a:rPr>
              <a:t>Poverty and Muslims in UK</a:t>
            </a:r>
          </a:p>
        </p:txBody>
      </p:sp>
      <p:grpSp>
        <p:nvGrpSpPr>
          <p:cNvPr id="11" name="Group 10">
            <a:extLst>
              <a:ext uri="{FF2B5EF4-FFF2-40B4-BE49-F238E27FC236}">
                <a16:creationId xmlns:a16="http://schemas.microsoft.com/office/drawing/2014/main" id="{280CFFBC-4954-4E92-9003-0FBA7BA16186}"/>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3" name="TextBox 3"/>
          <p:cNvSpPr txBox="1"/>
          <p:nvPr/>
        </p:nvSpPr>
        <p:spPr>
          <a:xfrm>
            <a:off x="2127731" y="2227603"/>
            <a:ext cx="15703069" cy="6905801"/>
          </a:xfrm>
          <a:prstGeom prst="rect">
            <a:avLst/>
          </a:prstGeom>
        </p:spPr>
        <p:txBody>
          <a:bodyPr wrap="square" lIns="0" tIns="0" rIns="0" bIns="0" rtlCol="0" anchor="t">
            <a:spAutoFit/>
          </a:bodyPr>
          <a:lstStyle/>
          <a:p>
            <a:pPr>
              <a:lnSpc>
                <a:spcPts val="3663"/>
              </a:lnSpc>
              <a:spcBef>
                <a:spcPct val="0"/>
              </a:spcBef>
            </a:pPr>
            <a:r>
              <a:rPr lang="en-US" sz="2616" dirty="0">
                <a:solidFill>
                  <a:srgbClr val="FFFFFF"/>
                </a:solidFill>
                <a:latin typeface="Open Sans Italics"/>
              </a:rPr>
              <a:t>1. More charity: food banks and hardship grant donations. </a:t>
            </a:r>
          </a:p>
          <a:p>
            <a:pPr>
              <a:lnSpc>
                <a:spcPts val="3663"/>
              </a:lnSpc>
              <a:spcBef>
                <a:spcPct val="0"/>
              </a:spcBef>
            </a:pPr>
            <a:endParaRPr lang="en-US" sz="2616" dirty="0">
              <a:solidFill>
                <a:srgbClr val="FFFFFF"/>
              </a:solidFill>
              <a:latin typeface="Open Sans Italics"/>
            </a:endParaRPr>
          </a:p>
          <a:p>
            <a:pPr>
              <a:lnSpc>
                <a:spcPts val="3663"/>
              </a:lnSpc>
              <a:spcBef>
                <a:spcPct val="0"/>
              </a:spcBef>
            </a:pPr>
            <a:endParaRPr lang="en-US" sz="2616" dirty="0">
              <a:solidFill>
                <a:srgbClr val="FFFFFF"/>
              </a:solidFill>
              <a:latin typeface="Open Sans Italics"/>
            </a:endParaRPr>
          </a:p>
          <a:p>
            <a:pPr>
              <a:lnSpc>
                <a:spcPts val="3663"/>
              </a:lnSpc>
              <a:spcBef>
                <a:spcPct val="0"/>
              </a:spcBef>
            </a:pPr>
            <a:endParaRPr lang="en-US" sz="2616" dirty="0">
              <a:solidFill>
                <a:srgbClr val="FFFFFF"/>
              </a:solidFill>
              <a:latin typeface="Open Sans Italics"/>
            </a:endParaRPr>
          </a:p>
          <a:p>
            <a:pPr>
              <a:lnSpc>
                <a:spcPts val="3663"/>
              </a:lnSpc>
              <a:spcBef>
                <a:spcPct val="0"/>
              </a:spcBef>
            </a:pPr>
            <a:br>
              <a:rPr lang="en-US" sz="2616" dirty="0">
                <a:solidFill>
                  <a:srgbClr val="FFFFFF"/>
                </a:solidFill>
                <a:latin typeface="Open Sans Italics"/>
              </a:rPr>
            </a:br>
            <a:r>
              <a:rPr lang="en-US" sz="2616" dirty="0">
                <a:solidFill>
                  <a:srgbClr val="FFFFFF"/>
                </a:solidFill>
                <a:latin typeface="Open Sans Italics"/>
              </a:rPr>
              <a:t>2. Campaign for a more generous benefits system: getting rid of the benefit cap, increasing payment rates. </a:t>
            </a:r>
          </a:p>
          <a:p>
            <a:pPr>
              <a:lnSpc>
                <a:spcPts val="3663"/>
              </a:lnSpc>
              <a:spcBef>
                <a:spcPct val="0"/>
              </a:spcBef>
            </a:pPr>
            <a:endParaRPr lang="en-US" sz="2616" dirty="0">
              <a:solidFill>
                <a:srgbClr val="FFFFFF"/>
              </a:solidFill>
              <a:latin typeface="Open Sans Italics"/>
            </a:endParaRPr>
          </a:p>
          <a:p>
            <a:pPr>
              <a:lnSpc>
                <a:spcPts val="1732"/>
              </a:lnSpc>
              <a:spcBef>
                <a:spcPct val="0"/>
              </a:spcBef>
            </a:pPr>
            <a:endParaRPr lang="en-US" sz="2616" dirty="0">
              <a:solidFill>
                <a:srgbClr val="FFFFFF"/>
              </a:solidFill>
              <a:latin typeface="Open Sans Italics"/>
            </a:endParaRPr>
          </a:p>
          <a:p>
            <a:pPr>
              <a:lnSpc>
                <a:spcPts val="3663"/>
              </a:lnSpc>
              <a:spcBef>
                <a:spcPct val="0"/>
              </a:spcBef>
            </a:pPr>
            <a:br>
              <a:rPr lang="en-US" sz="2616" dirty="0">
                <a:solidFill>
                  <a:srgbClr val="FFFFFF"/>
                </a:solidFill>
                <a:latin typeface="Open Sans Italics"/>
              </a:rPr>
            </a:br>
            <a:r>
              <a:rPr lang="en-US" sz="2616" dirty="0">
                <a:solidFill>
                  <a:srgbClr val="FFFFFF"/>
                </a:solidFill>
                <a:latin typeface="Open Sans Italics"/>
              </a:rPr>
              <a:t>3. More money advice and employment support to claim entitlements and secure better paid jobs. </a:t>
            </a:r>
          </a:p>
          <a:p>
            <a:pPr>
              <a:lnSpc>
                <a:spcPts val="3663"/>
              </a:lnSpc>
              <a:spcBef>
                <a:spcPct val="0"/>
              </a:spcBef>
            </a:pPr>
            <a:endParaRPr lang="en-US" sz="2616" dirty="0">
              <a:solidFill>
                <a:srgbClr val="FFFFFF"/>
              </a:solidFill>
              <a:latin typeface="Open Sans Italics"/>
            </a:endParaRPr>
          </a:p>
          <a:p>
            <a:pPr>
              <a:lnSpc>
                <a:spcPts val="3663"/>
              </a:lnSpc>
              <a:spcBef>
                <a:spcPct val="0"/>
              </a:spcBef>
            </a:pPr>
            <a:endParaRPr lang="en-US" sz="2616" dirty="0">
              <a:solidFill>
                <a:srgbClr val="FFFFFF"/>
              </a:solidFill>
              <a:latin typeface="Open Sans Italics"/>
            </a:endParaRPr>
          </a:p>
          <a:p>
            <a:pPr>
              <a:lnSpc>
                <a:spcPts val="573"/>
              </a:lnSpc>
              <a:spcBef>
                <a:spcPct val="0"/>
              </a:spcBef>
            </a:pPr>
            <a:endParaRPr lang="en-US" sz="2616" dirty="0">
              <a:solidFill>
                <a:srgbClr val="FFFFFF"/>
              </a:solidFill>
              <a:latin typeface="Open Sans Italics"/>
            </a:endParaRPr>
          </a:p>
          <a:p>
            <a:pPr>
              <a:lnSpc>
                <a:spcPts val="3663"/>
              </a:lnSpc>
              <a:spcBef>
                <a:spcPct val="0"/>
              </a:spcBef>
            </a:pPr>
            <a:r>
              <a:rPr lang="en-US" sz="2616" dirty="0">
                <a:solidFill>
                  <a:srgbClr val="FFFFFF"/>
                </a:solidFill>
                <a:latin typeface="Open Sans Italics"/>
              </a:rPr>
              <a:t>4. Persuade more employers to pay the real living wage voluntarily, so those in low paid jobs are guaranteed wages based on the cost of living increases. </a:t>
            </a:r>
          </a:p>
          <a:p>
            <a:pPr>
              <a:lnSpc>
                <a:spcPts val="3663"/>
              </a:lnSpc>
              <a:spcBef>
                <a:spcPct val="0"/>
              </a:spcBef>
            </a:pPr>
            <a:endParaRPr lang="en-US" sz="2616" dirty="0">
              <a:solidFill>
                <a:srgbClr val="FFFFFF"/>
              </a:solidFill>
              <a:latin typeface="Open Sans Italics"/>
            </a:endParaRPr>
          </a:p>
        </p:txBody>
      </p:sp>
      <p:grpSp>
        <p:nvGrpSpPr>
          <p:cNvPr id="24" name="Group 23">
            <a:extLst>
              <a:ext uri="{FF2B5EF4-FFF2-40B4-BE49-F238E27FC236}">
                <a16:creationId xmlns:a16="http://schemas.microsoft.com/office/drawing/2014/main" id="{12EBA924-D1CF-4182-AEB0-F822E36CE2E0}"/>
              </a:ext>
            </a:extLst>
          </p:cNvPr>
          <p:cNvGrpSpPr/>
          <p:nvPr/>
        </p:nvGrpSpPr>
        <p:grpSpPr>
          <a:xfrm>
            <a:off x="2209800" y="2873060"/>
            <a:ext cx="11049000" cy="938867"/>
            <a:chOff x="2209800" y="2873060"/>
            <a:chExt cx="11049000" cy="938867"/>
          </a:xfrm>
        </p:grpSpPr>
        <p:sp>
          <p:nvSpPr>
            <p:cNvPr id="18" name="Rectangle 17">
              <a:extLst>
                <a:ext uri="{FF2B5EF4-FFF2-40B4-BE49-F238E27FC236}">
                  <a16:creationId xmlns:a16="http://schemas.microsoft.com/office/drawing/2014/main" id="{67962219-BE43-4D28-8FAB-BA947AFBC82E}"/>
                </a:ext>
              </a:extLst>
            </p:cNvPr>
            <p:cNvSpPr/>
            <p:nvPr/>
          </p:nvSpPr>
          <p:spPr>
            <a:xfrm>
              <a:off x="2209800" y="3390901"/>
              <a:ext cx="5725251" cy="419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a:extLst>
                <a:ext uri="{FF2B5EF4-FFF2-40B4-BE49-F238E27FC236}">
                  <a16:creationId xmlns:a16="http://schemas.microsoft.com/office/drawing/2014/main" id="{C5B4283E-BF13-462F-B88E-08192D88046F}"/>
                </a:ext>
              </a:extLst>
            </p:cNvPr>
            <p:cNvSpPr/>
            <p:nvPr/>
          </p:nvSpPr>
          <p:spPr>
            <a:xfrm>
              <a:off x="2210945" y="2873060"/>
              <a:ext cx="10819255" cy="434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 name="TextBox 4"/>
            <p:cNvSpPr txBox="1"/>
            <p:nvPr/>
          </p:nvSpPr>
          <p:spPr>
            <a:xfrm>
              <a:off x="2239945" y="2898442"/>
              <a:ext cx="11018855" cy="913485"/>
            </a:xfrm>
            <a:prstGeom prst="rect">
              <a:avLst/>
            </a:prstGeom>
          </p:spPr>
          <p:txBody>
            <a:bodyPr lIns="0" tIns="0" rIns="0" bIns="0" rtlCol="0" anchor="t">
              <a:spAutoFit/>
            </a:bodyPr>
            <a:lstStyle/>
            <a:p>
              <a:pPr>
                <a:lnSpc>
                  <a:spcPts val="3650"/>
                </a:lnSpc>
                <a:spcBef>
                  <a:spcPct val="0"/>
                </a:spcBef>
              </a:pPr>
              <a:r>
                <a:rPr lang="en-US" sz="2607" dirty="0">
                  <a:solidFill>
                    <a:srgbClr val="C00000"/>
                  </a:solidFill>
                  <a:latin typeface="Open Sans Italics"/>
                </a:rPr>
                <a:t>Demand has been rapidly rising &amp; is seen as a ‘sticking plaster’ response though an important emergency one.</a:t>
              </a:r>
            </a:p>
          </p:txBody>
        </p:sp>
      </p:grpSp>
      <p:grpSp>
        <p:nvGrpSpPr>
          <p:cNvPr id="23" name="Group 22">
            <a:extLst>
              <a:ext uri="{FF2B5EF4-FFF2-40B4-BE49-F238E27FC236}">
                <a16:creationId xmlns:a16="http://schemas.microsoft.com/office/drawing/2014/main" id="{A5F6BAEB-AABE-4093-B737-4113CA54F9A5}"/>
              </a:ext>
            </a:extLst>
          </p:cNvPr>
          <p:cNvGrpSpPr/>
          <p:nvPr/>
        </p:nvGrpSpPr>
        <p:grpSpPr>
          <a:xfrm>
            <a:off x="2195819" y="5086350"/>
            <a:ext cx="10377181" cy="477008"/>
            <a:chOff x="2195819" y="5086350"/>
            <a:chExt cx="10377181" cy="477008"/>
          </a:xfrm>
        </p:grpSpPr>
        <p:sp>
          <p:nvSpPr>
            <p:cNvPr id="19" name="Rectangle 18">
              <a:extLst>
                <a:ext uri="{FF2B5EF4-FFF2-40B4-BE49-F238E27FC236}">
                  <a16:creationId xmlns:a16="http://schemas.microsoft.com/office/drawing/2014/main" id="{A3545FCF-E0E3-4E3E-9054-3EC5E72A1D45}"/>
                </a:ext>
              </a:extLst>
            </p:cNvPr>
            <p:cNvSpPr/>
            <p:nvPr/>
          </p:nvSpPr>
          <p:spPr>
            <a:xfrm>
              <a:off x="2195819" y="5143500"/>
              <a:ext cx="7938781" cy="419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1" name="TextBox 11"/>
            <p:cNvSpPr txBox="1"/>
            <p:nvPr/>
          </p:nvSpPr>
          <p:spPr>
            <a:xfrm>
              <a:off x="2210945" y="5086350"/>
              <a:ext cx="10362055" cy="442172"/>
            </a:xfrm>
            <a:prstGeom prst="rect">
              <a:avLst/>
            </a:prstGeom>
          </p:spPr>
          <p:txBody>
            <a:bodyPr wrap="square" lIns="0" tIns="0" rIns="0" bIns="0" rtlCol="0" anchor="t">
              <a:spAutoFit/>
            </a:bodyPr>
            <a:lstStyle/>
            <a:p>
              <a:pPr>
                <a:lnSpc>
                  <a:spcPts val="3650"/>
                </a:lnSpc>
                <a:spcBef>
                  <a:spcPct val="0"/>
                </a:spcBef>
              </a:pPr>
              <a:r>
                <a:rPr lang="en-US" sz="2607" dirty="0">
                  <a:solidFill>
                    <a:srgbClr val="C00000"/>
                  </a:solidFill>
                  <a:latin typeface="Open Sans Italics"/>
                </a:rPr>
                <a:t>Recent elections have shown this is not a vote winner.</a:t>
              </a:r>
            </a:p>
          </p:txBody>
        </p:sp>
      </p:grpSp>
      <p:grpSp>
        <p:nvGrpSpPr>
          <p:cNvPr id="22" name="Group 21">
            <a:extLst>
              <a:ext uri="{FF2B5EF4-FFF2-40B4-BE49-F238E27FC236}">
                <a16:creationId xmlns:a16="http://schemas.microsoft.com/office/drawing/2014/main" id="{0A6E33CB-7BEE-4C8B-81A8-411875D21B4D}"/>
              </a:ext>
            </a:extLst>
          </p:cNvPr>
          <p:cNvGrpSpPr/>
          <p:nvPr/>
        </p:nvGrpSpPr>
        <p:grpSpPr>
          <a:xfrm>
            <a:off x="2209800" y="6798167"/>
            <a:ext cx="10849400" cy="456768"/>
            <a:chOff x="2209800" y="6798167"/>
            <a:chExt cx="10849400" cy="456768"/>
          </a:xfrm>
        </p:grpSpPr>
        <p:sp>
          <p:nvSpPr>
            <p:cNvPr id="20" name="Rectangle 19">
              <a:extLst>
                <a:ext uri="{FF2B5EF4-FFF2-40B4-BE49-F238E27FC236}">
                  <a16:creationId xmlns:a16="http://schemas.microsoft.com/office/drawing/2014/main" id="{18DFB357-7456-44C9-8F7B-357CFA5956AD}"/>
                </a:ext>
              </a:extLst>
            </p:cNvPr>
            <p:cNvSpPr/>
            <p:nvPr/>
          </p:nvSpPr>
          <p:spPr>
            <a:xfrm>
              <a:off x="2209800" y="6798167"/>
              <a:ext cx="8620851" cy="456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2" name="TextBox 12"/>
            <p:cNvSpPr txBox="1"/>
            <p:nvPr/>
          </p:nvSpPr>
          <p:spPr>
            <a:xfrm>
              <a:off x="2239945" y="6798167"/>
              <a:ext cx="10819255" cy="419859"/>
            </a:xfrm>
            <a:prstGeom prst="rect">
              <a:avLst/>
            </a:prstGeom>
          </p:spPr>
          <p:txBody>
            <a:bodyPr wrap="square" lIns="0" tIns="0" rIns="0" bIns="0" rtlCol="0" anchor="t">
              <a:spAutoFit/>
            </a:bodyPr>
            <a:lstStyle/>
            <a:p>
              <a:pPr>
                <a:lnSpc>
                  <a:spcPts val="3520"/>
                </a:lnSpc>
                <a:spcBef>
                  <a:spcPct val="0"/>
                </a:spcBef>
              </a:pPr>
              <a:r>
                <a:rPr lang="en-US" sz="2514" dirty="0">
                  <a:solidFill>
                    <a:srgbClr val="C00000"/>
                  </a:solidFill>
                  <a:latin typeface="Open Sans Italics"/>
                </a:rPr>
                <a:t>Cuts to legal aid and advice funding has made this very hard.</a:t>
              </a:r>
            </a:p>
          </p:txBody>
        </p:sp>
      </p:grpSp>
      <p:grpSp>
        <p:nvGrpSpPr>
          <p:cNvPr id="25" name="Group 24">
            <a:extLst>
              <a:ext uri="{FF2B5EF4-FFF2-40B4-BE49-F238E27FC236}">
                <a16:creationId xmlns:a16="http://schemas.microsoft.com/office/drawing/2014/main" id="{6C2BCB35-E278-411D-96E1-7417084866BE}"/>
              </a:ext>
            </a:extLst>
          </p:cNvPr>
          <p:cNvGrpSpPr/>
          <p:nvPr/>
        </p:nvGrpSpPr>
        <p:grpSpPr>
          <a:xfrm>
            <a:off x="2199548" y="8691232"/>
            <a:ext cx="10221052" cy="490868"/>
            <a:chOff x="2199548" y="8691232"/>
            <a:chExt cx="10221052" cy="490868"/>
          </a:xfrm>
        </p:grpSpPr>
        <p:sp>
          <p:nvSpPr>
            <p:cNvPr id="21" name="Rectangle 20">
              <a:extLst>
                <a:ext uri="{FF2B5EF4-FFF2-40B4-BE49-F238E27FC236}">
                  <a16:creationId xmlns:a16="http://schemas.microsoft.com/office/drawing/2014/main" id="{9E252D97-5418-4C1B-B042-FCB0DE8ABD7C}"/>
                </a:ext>
              </a:extLst>
            </p:cNvPr>
            <p:cNvSpPr/>
            <p:nvPr/>
          </p:nvSpPr>
          <p:spPr>
            <a:xfrm>
              <a:off x="2199548" y="8779149"/>
              <a:ext cx="9459052" cy="402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3" name="TextBox 13"/>
            <p:cNvSpPr txBox="1"/>
            <p:nvPr/>
          </p:nvSpPr>
          <p:spPr>
            <a:xfrm>
              <a:off x="2210945" y="8691232"/>
              <a:ext cx="10209655" cy="442172"/>
            </a:xfrm>
            <a:prstGeom prst="rect">
              <a:avLst/>
            </a:prstGeom>
          </p:spPr>
          <p:txBody>
            <a:bodyPr wrap="square" lIns="0" tIns="0" rIns="0" bIns="0" rtlCol="0" anchor="t">
              <a:spAutoFit/>
            </a:bodyPr>
            <a:lstStyle/>
            <a:p>
              <a:pPr>
                <a:lnSpc>
                  <a:spcPts val="3650"/>
                </a:lnSpc>
                <a:spcBef>
                  <a:spcPct val="0"/>
                </a:spcBef>
              </a:pPr>
              <a:r>
                <a:rPr lang="en-US" sz="2607" dirty="0">
                  <a:solidFill>
                    <a:srgbClr val="C00000"/>
                  </a:solidFill>
                  <a:latin typeface="Open Sans Italics"/>
                </a:rPr>
                <a:t>Cross-party support with almost 10,000 employers signed up.</a:t>
              </a:r>
            </a:p>
          </p:txBody>
        </p:sp>
      </p:grpSp>
      <p:sp>
        <p:nvSpPr>
          <p:cNvPr id="9" name="TextBox 9"/>
          <p:cNvSpPr txBox="1"/>
          <p:nvPr/>
        </p:nvSpPr>
        <p:spPr>
          <a:xfrm>
            <a:off x="2372216" y="575693"/>
            <a:ext cx="14429537" cy="885948"/>
          </a:xfrm>
          <a:prstGeom prst="rect">
            <a:avLst/>
          </a:prstGeom>
        </p:spPr>
        <p:txBody>
          <a:bodyPr wrap="square" lIns="0" tIns="0" rIns="0" bIns="0" rtlCol="0" anchor="t">
            <a:spAutoFit/>
          </a:bodyPr>
          <a:lstStyle/>
          <a:p>
            <a:pPr>
              <a:lnSpc>
                <a:spcPts val="7368"/>
              </a:lnSpc>
              <a:spcBef>
                <a:spcPct val="0"/>
              </a:spcBef>
            </a:pPr>
            <a:r>
              <a:rPr lang="en-US" sz="5263" b="1" dirty="0">
                <a:solidFill>
                  <a:srgbClr val="FFFFFF"/>
                </a:solidFill>
                <a:latin typeface="Open Sans Extra Bold" panose="020B0604020202020204" charset="0"/>
                <a:ea typeface="Open Sans Extra Bold" panose="020B0604020202020204" charset="0"/>
                <a:cs typeface="Open Sans Extra Bold" panose="020B0604020202020204" charset="0"/>
              </a:rPr>
              <a:t>Poverty and Muslims in UK: Responses </a:t>
            </a:r>
          </a:p>
        </p:txBody>
      </p:sp>
      <p:grpSp>
        <p:nvGrpSpPr>
          <p:cNvPr id="14" name="Group 13">
            <a:extLst>
              <a:ext uri="{FF2B5EF4-FFF2-40B4-BE49-F238E27FC236}">
                <a16:creationId xmlns:a16="http://schemas.microsoft.com/office/drawing/2014/main" id="{841EF9AC-D693-4AE7-A1BF-3A0AA1DFD232}"/>
              </a:ext>
            </a:extLst>
          </p:cNvPr>
          <p:cNvGrpSpPr/>
          <p:nvPr/>
        </p:nvGrpSpPr>
        <p:grpSpPr>
          <a:xfrm>
            <a:off x="0" y="9334500"/>
            <a:ext cx="17703832" cy="447970"/>
            <a:chOff x="0" y="9334500"/>
            <a:chExt cx="17703832" cy="447970"/>
          </a:xfrm>
        </p:grpSpPr>
        <p:sp>
          <p:nvSpPr>
            <p:cNvPr id="15" name="AutoShape 3">
              <a:extLst>
                <a:ext uri="{FF2B5EF4-FFF2-40B4-BE49-F238E27FC236}">
                  <a16:creationId xmlns:a16="http://schemas.microsoft.com/office/drawing/2014/main" id="{BEFCF246-A967-48E4-9E01-F858E0C3BE1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6" name="Picture 8">
              <a:extLst>
                <a:ext uri="{FF2B5EF4-FFF2-40B4-BE49-F238E27FC236}">
                  <a16:creationId xmlns:a16="http://schemas.microsoft.com/office/drawing/2014/main" id="{D5C9F844-662F-491E-A334-CA879F06F993}"/>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26" name="Group 25">
            <a:extLst>
              <a:ext uri="{FF2B5EF4-FFF2-40B4-BE49-F238E27FC236}">
                <a16:creationId xmlns:a16="http://schemas.microsoft.com/office/drawing/2014/main" id="{94B588AE-890A-438A-A2FE-8FC6B45F0130}"/>
              </a:ext>
            </a:extLst>
          </p:cNvPr>
          <p:cNvGrpSpPr/>
          <p:nvPr/>
        </p:nvGrpSpPr>
        <p:grpSpPr>
          <a:xfrm>
            <a:off x="-49028" y="-981982"/>
            <a:ext cx="1649227" cy="4838155"/>
            <a:chOff x="-49027" y="-981982"/>
            <a:chExt cx="1565226" cy="4838155"/>
          </a:xfrm>
        </p:grpSpPr>
        <p:sp>
          <p:nvSpPr>
            <p:cNvPr id="27" name="AutoShape 5">
              <a:extLst>
                <a:ext uri="{FF2B5EF4-FFF2-40B4-BE49-F238E27FC236}">
                  <a16:creationId xmlns:a16="http://schemas.microsoft.com/office/drawing/2014/main" id="{D24BDF1F-E828-4951-8DA2-A8681921E7E6}"/>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28" name="AutoShape 6">
              <a:extLst>
                <a:ext uri="{FF2B5EF4-FFF2-40B4-BE49-F238E27FC236}">
                  <a16:creationId xmlns:a16="http://schemas.microsoft.com/office/drawing/2014/main" id="{60293595-9D44-418B-9004-0435BF566489}"/>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29" name="AutoShape 7">
              <a:extLst>
                <a:ext uri="{FF2B5EF4-FFF2-40B4-BE49-F238E27FC236}">
                  <a16:creationId xmlns:a16="http://schemas.microsoft.com/office/drawing/2014/main" id="{F9E87BBE-AC06-4CE9-915C-4077A040F658}"/>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30" name="AutoShape 8">
              <a:extLst>
                <a:ext uri="{FF2B5EF4-FFF2-40B4-BE49-F238E27FC236}">
                  <a16:creationId xmlns:a16="http://schemas.microsoft.com/office/drawing/2014/main" id="{51AF0473-9FD9-42A5-BFA6-1B7AA3C861CC}"/>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31" name="AutoShape 9">
              <a:extLst>
                <a:ext uri="{FF2B5EF4-FFF2-40B4-BE49-F238E27FC236}">
                  <a16:creationId xmlns:a16="http://schemas.microsoft.com/office/drawing/2014/main" id="{FFC91D7D-AE9D-40CA-9886-25FC2FA897FB}"/>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7" name="TextBox 7"/>
          <p:cNvSpPr txBox="1"/>
          <p:nvPr/>
        </p:nvSpPr>
        <p:spPr>
          <a:xfrm>
            <a:off x="2425733" y="593304"/>
            <a:ext cx="14098310" cy="1007199"/>
          </a:xfrm>
          <a:prstGeom prst="rect">
            <a:avLst/>
          </a:prstGeom>
        </p:spPr>
        <p:txBody>
          <a:bodyPr wrap="square" lIns="0" tIns="0" rIns="0" bIns="0" rtlCol="0" anchor="t">
            <a:spAutoFit/>
          </a:bodyPr>
          <a:lstStyle/>
          <a:p>
            <a:pPr algn="ctr">
              <a:lnSpc>
                <a:spcPts val="8223"/>
              </a:lnSpc>
              <a:spcBef>
                <a:spcPct val="0"/>
              </a:spcBef>
            </a:pPr>
            <a:r>
              <a:rPr lang="en-US" sz="6600" dirty="0">
                <a:solidFill>
                  <a:srgbClr val="FFFFFF"/>
                </a:solidFill>
                <a:latin typeface="Open Sans Extra Bold Italics"/>
              </a:rPr>
              <a:t>The </a:t>
            </a:r>
            <a:r>
              <a:rPr lang="en-US" sz="6600" dirty="0">
                <a:solidFill>
                  <a:srgbClr val="FFFFFF"/>
                </a:solidFill>
                <a:latin typeface="Open Sans Extra Bold" panose="020B0604020202020204" charset="0"/>
                <a:ea typeface="Open Sans Extra Bold" panose="020B0604020202020204" charset="0"/>
                <a:cs typeface="Open Sans Extra Bold" panose="020B0604020202020204" charset="0"/>
              </a:rPr>
              <a:t>significance</a:t>
            </a:r>
            <a:r>
              <a:rPr lang="en-US" sz="6600" dirty="0">
                <a:solidFill>
                  <a:srgbClr val="FFFFFF"/>
                </a:solidFill>
                <a:latin typeface="Open Sans Extra Bold Italics"/>
              </a:rPr>
              <a:t> of work in Islam</a:t>
            </a:r>
          </a:p>
        </p:txBody>
      </p:sp>
      <p:sp>
        <p:nvSpPr>
          <p:cNvPr id="8" name="TextBox 8"/>
          <p:cNvSpPr txBox="1"/>
          <p:nvPr/>
        </p:nvSpPr>
        <p:spPr>
          <a:xfrm>
            <a:off x="1873124" y="2106169"/>
            <a:ext cx="15203528" cy="6997621"/>
          </a:xfrm>
          <a:prstGeom prst="rect">
            <a:avLst/>
          </a:prstGeom>
        </p:spPr>
        <p:txBody>
          <a:bodyPr wrap="square" lIns="0" tIns="0" rIns="0" bIns="0" rtlCol="0" anchor="t">
            <a:spAutoFit/>
          </a:bodyPr>
          <a:lstStyle/>
          <a:p>
            <a:pPr>
              <a:lnSpc>
                <a:spcPts val="4583"/>
              </a:lnSpc>
              <a:spcBef>
                <a:spcPct val="0"/>
              </a:spcBef>
            </a:pPr>
            <a:r>
              <a:rPr lang="en-US" sz="2800" dirty="0">
                <a:solidFill>
                  <a:srgbClr val="FFFFFF"/>
                </a:solidFill>
                <a:latin typeface="Open Sans Italics"/>
              </a:rPr>
              <a:t>•</a:t>
            </a:r>
            <a:r>
              <a:rPr lang="en-US" sz="2800" dirty="0">
                <a:solidFill>
                  <a:srgbClr val="FFFFFF"/>
                </a:solidFill>
                <a:latin typeface="Open Sans"/>
              </a:rPr>
              <a:t>Al-</a:t>
            </a:r>
            <a:r>
              <a:rPr lang="en-US" sz="2800" dirty="0" err="1">
                <a:solidFill>
                  <a:srgbClr val="FFFFFF"/>
                </a:solidFill>
                <a:latin typeface="Open Sans"/>
              </a:rPr>
              <a:t>Miqdam</a:t>
            </a:r>
            <a:r>
              <a:rPr lang="en-US" sz="2800" dirty="0">
                <a:solidFill>
                  <a:srgbClr val="FFFFFF"/>
                </a:solidFill>
                <a:latin typeface="Open Sans"/>
              </a:rPr>
              <a:t> (RA) reported: The Messenger of Allah, peace and blessings be </a:t>
            </a:r>
          </a:p>
          <a:p>
            <a:pPr>
              <a:lnSpc>
                <a:spcPts val="4583"/>
              </a:lnSpc>
              <a:spcBef>
                <a:spcPct val="0"/>
              </a:spcBef>
            </a:pPr>
            <a:r>
              <a:rPr lang="en-US" sz="2800" dirty="0">
                <a:solidFill>
                  <a:srgbClr val="FFFFFF"/>
                </a:solidFill>
                <a:latin typeface="Open Sans"/>
              </a:rPr>
              <a:t>upon him, said:</a:t>
            </a:r>
          </a:p>
          <a:p>
            <a:pPr algn="ctr">
              <a:lnSpc>
                <a:spcPts val="4583"/>
              </a:lnSpc>
              <a:spcBef>
                <a:spcPct val="0"/>
              </a:spcBef>
            </a:pPr>
            <a:r>
              <a:rPr lang="en-US" sz="2800" dirty="0">
                <a:solidFill>
                  <a:srgbClr val="FFFFFF"/>
                </a:solidFill>
                <a:latin typeface="Open Sans Italics"/>
              </a:rPr>
              <a:t>“No meal eaten by one of you is better than the meal he eats from the work of </a:t>
            </a:r>
          </a:p>
          <a:p>
            <a:pPr algn="ctr">
              <a:lnSpc>
                <a:spcPts val="4583"/>
              </a:lnSpc>
              <a:spcBef>
                <a:spcPct val="0"/>
              </a:spcBef>
            </a:pPr>
            <a:r>
              <a:rPr lang="en-US" sz="2800" dirty="0">
                <a:solidFill>
                  <a:srgbClr val="FFFFFF"/>
                </a:solidFill>
                <a:latin typeface="Open Sans Italics"/>
              </a:rPr>
              <a:t>his own hands. Verily, the Prophet of Allah, David, upon him be peace, would </a:t>
            </a:r>
          </a:p>
          <a:p>
            <a:pPr algn="ctr">
              <a:lnSpc>
                <a:spcPts val="4583"/>
              </a:lnSpc>
              <a:spcBef>
                <a:spcPct val="0"/>
              </a:spcBef>
            </a:pPr>
            <a:r>
              <a:rPr lang="en-US" sz="2800" dirty="0">
                <a:solidFill>
                  <a:srgbClr val="FFFFFF"/>
                </a:solidFill>
                <a:latin typeface="Open Sans Italics"/>
              </a:rPr>
              <a:t>eat from the work of his own hands.” </a:t>
            </a:r>
          </a:p>
          <a:p>
            <a:pPr algn="ctr">
              <a:lnSpc>
                <a:spcPts val="4583"/>
              </a:lnSpc>
              <a:spcBef>
                <a:spcPct val="0"/>
              </a:spcBef>
            </a:pPr>
            <a:r>
              <a:rPr lang="en-US" sz="2000" dirty="0">
                <a:solidFill>
                  <a:srgbClr val="FFFFFF"/>
                </a:solidFill>
                <a:latin typeface="Open Sans Italics"/>
              </a:rPr>
              <a:t>[Source: </a:t>
            </a:r>
            <a:r>
              <a:rPr lang="en-US" sz="2000" dirty="0" err="1">
                <a:solidFill>
                  <a:srgbClr val="FFFFFF"/>
                </a:solidFill>
                <a:latin typeface="Open Sans Italics"/>
              </a:rPr>
              <a:t>Ṣaḥīḥ</a:t>
            </a:r>
            <a:r>
              <a:rPr lang="en-US" sz="2000" dirty="0">
                <a:solidFill>
                  <a:srgbClr val="FFFFFF"/>
                </a:solidFill>
                <a:latin typeface="Open Sans Italics"/>
              </a:rPr>
              <a:t> al-</a:t>
            </a:r>
            <a:r>
              <a:rPr lang="en-US" sz="2000" dirty="0" err="1">
                <a:solidFill>
                  <a:srgbClr val="FFFFFF"/>
                </a:solidFill>
                <a:latin typeface="Open Sans Italics"/>
              </a:rPr>
              <a:t>Bukhārī</a:t>
            </a:r>
            <a:r>
              <a:rPr lang="en-US" sz="2000" dirty="0">
                <a:solidFill>
                  <a:srgbClr val="FFFFFF"/>
                </a:solidFill>
                <a:latin typeface="Open Sans Italics"/>
              </a:rPr>
              <a:t> 1966]</a:t>
            </a:r>
          </a:p>
          <a:p>
            <a:pPr>
              <a:lnSpc>
                <a:spcPts val="4583"/>
              </a:lnSpc>
              <a:spcBef>
                <a:spcPct val="0"/>
              </a:spcBef>
            </a:pPr>
            <a:endParaRPr lang="en-US" sz="2800" dirty="0">
              <a:solidFill>
                <a:srgbClr val="FFFFFF"/>
              </a:solidFill>
              <a:latin typeface="Open Sans Italics"/>
            </a:endParaRPr>
          </a:p>
          <a:p>
            <a:pPr>
              <a:lnSpc>
                <a:spcPts val="4583"/>
              </a:lnSpc>
              <a:spcBef>
                <a:spcPct val="0"/>
              </a:spcBef>
            </a:pPr>
            <a:r>
              <a:rPr lang="en-US" sz="2800" dirty="0">
                <a:solidFill>
                  <a:srgbClr val="FFFFFF"/>
                </a:solidFill>
                <a:latin typeface="Open Sans"/>
              </a:rPr>
              <a:t>•It was narrated from 'Aishah (RA) that the Messenger of Allah, peace and </a:t>
            </a:r>
          </a:p>
          <a:p>
            <a:pPr>
              <a:lnSpc>
                <a:spcPts val="4583"/>
              </a:lnSpc>
              <a:spcBef>
                <a:spcPct val="0"/>
              </a:spcBef>
            </a:pPr>
            <a:r>
              <a:rPr lang="en-US" sz="2800" dirty="0">
                <a:solidFill>
                  <a:srgbClr val="FFFFFF"/>
                </a:solidFill>
                <a:latin typeface="Open Sans"/>
              </a:rPr>
              <a:t>blessings be upon him said: </a:t>
            </a:r>
          </a:p>
          <a:p>
            <a:pPr algn="ctr">
              <a:lnSpc>
                <a:spcPts val="4583"/>
              </a:lnSpc>
              <a:spcBef>
                <a:spcPct val="0"/>
              </a:spcBef>
            </a:pPr>
            <a:r>
              <a:rPr lang="en-US" sz="2800" dirty="0">
                <a:solidFill>
                  <a:srgbClr val="FFFFFF"/>
                </a:solidFill>
                <a:latin typeface="Open Sans Italics"/>
              </a:rPr>
              <a:t>“The best (most pure) food a man consumes is that which he has earned </a:t>
            </a:r>
          </a:p>
          <a:p>
            <a:pPr algn="ctr">
              <a:lnSpc>
                <a:spcPts val="4583"/>
              </a:lnSpc>
              <a:spcBef>
                <a:spcPct val="0"/>
              </a:spcBef>
            </a:pPr>
            <a:r>
              <a:rPr lang="en-US" sz="2800" dirty="0">
                <a:solidFill>
                  <a:srgbClr val="FFFFFF"/>
                </a:solidFill>
                <a:latin typeface="Open Sans Italics"/>
              </a:rPr>
              <a:t>himself, and his child (and his child's wealth) is part of his earnings.“ </a:t>
            </a:r>
          </a:p>
          <a:p>
            <a:pPr algn="ctr">
              <a:lnSpc>
                <a:spcPts val="4583"/>
              </a:lnSpc>
              <a:spcBef>
                <a:spcPct val="0"/>
              </a:spcBef>
            </a:pPr>
            <a:r>
              <a:rPr lang="en-US" sz="2000" dirty="0">
                <a:solidFill>
                  <a:srgbClr val="FFFFFF"/>
                </a:solidFill>
                <a:latin typeface="Open Sans Italics"/>
              </a:rPr>
              <a:t>[Source: </a:t>
            </a:r>
            <a:r>
              <a:rPr lang="en-US" sz="2000" dirty="0" err="1">
                <a:solidFill>
                  <a:srgbClr val="FFFFFF"/>
                </a:solidFill>
                <a:latin typeface="Open Sans Italics"/>
              </a:rPr>
              <a:t>Sunan</a:t>
            </a:r>
            <a:r>
              <a:rPr lang="en-US" sz="2000" dirty="0">
                <a:solidFill>
                  <a:srgbClr val="FFFFFF"/>
                </a:solidFill>
                <a:latin typeface="Open Sans Italics"/>
              </a:rPr>
              <a:t> Ibn </a:t>
            </a:r>
            <a:r>
              <a:rPr lang="en-US" sz="2000" dirty="0" err="1">
                <a:solidFill>
                  <a:srgbClr val="FFFFFF"/>
                </a:solidFill>
                <a:latin typeface="Open Sans Italics"/>
              </a:rPr>
              <a:t>Majah</a:t>
            </a:r>
            <a:r>
              <a:rPr lang="en-US" sz="2000" dirty="0">
                <a:solidFill>
                  <a:srgbClr val="FFFFFF"/>
                </a:solidFill>
                <a:latin typeface="Open Sans Italics"/>
              </a:rPr>
              <a:t> 2137, Book 12, Hadith 1]</a:t>
            </a:r>
          </a:p>
        </p:txBody>
      </p:sp>
      <p:grpSp>
        <p:nvGrpSpPr>
          <p:cNvPr id="10" name="Group 9">
            <a:extLst>
              <a:ext uri="{FF2B5EF4-FFF2-40B4-BE49-F238E27FC236}">
                <a16:creationId xmlns:a16="http://schemas.microsoft.com/office/drawing/2014/main" id="{602ACDF4-C97A-4EFD-92FA-44CA2198CB5C}"/>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EE9917A1-2633-46E9-B476-D355C8038FC6}"/>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16FC4D73-EE3E-4C97-AE04-3849B13A047A}"/>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492D7357-0F48-49C7-B47D-8966C443D740}"/>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EA9D3C3E-7107-4965-8B28-B392F36B29BA}"/>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AEE9D622-DF10-4EC8-95B1-9B77171EBCE6}"/>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BF56CCE6-43A9-4CFA-B902-98224B7FA314}"/>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761DB2EB-9200-4006-8708-82F89A81FB1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469F6B91-BC2F-4BC0-8ECE-E1BDD1CA24BD}"/>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7" name="TextBox 7"/>
          <p:cNvSpPr txBox="1"/>
          <p:nvPr/>
        </p:nvSpPr>
        <p:spPr>
          <a:xfrm>
            <a:off x="3984128" y="373046"/>
            <a:ext cx="11584005" cy="1150892"/>
          </a:xfrm>
          <a:prstGeom prst="rect">
            <a:avLst/>
          </a:prstGeom>
        </p:spPr>
        <p:txBody>
          <a:bodyPr wrap="square" lIns="0" tIns="0" rIns="0" bIns="0" rtlCol="0" anchor="t">
            <a:spAutoFit/>
          </a:bodyPr>
          <a:lstStyle/>
          <a:p>
            <a:pPr algn="ctr">
              <a:lnSpc>
                <a:spcPts val="9623"/>
              </a:lnSpc>
              <a:spcBef>
                <a:spcPct val="0"/>
              </a:spcBef>
            </a:pPr>
            <a:r>
              <a:rPr lang="en-US" sz="6873" dirty="0">
                <a:solidFill>
                  <a:srgbClr val="FFFFFF"/>
                </a:solidFill>
                <a:latin typeface="Open Sans Extra Bold" panose="020B0604020202020204" charset="0"/>
                <a:ea typeface="Open Sans Extra Bold" panose="020B0604020202020204" charset="0"/>
                <a:cs typeface="Open Sans Extra Bold" panose="020B0604020202020204" charset="0"/>
              </a:rPr>
              <a:t>Islam &amp; a ‘Living Wage’</a:t>
            </a:r>
            <a:endParaRPr lang="en-US" sz="6873" dirty="0">
              <a:solidFill>
                <a:srgbClr val="FFFFFF"/>
              </a:solidFill>
              <a:latin typeface="Open Sans Extra Bold Italics"/>
            </a:endParaRPr>
          </a:p>
        </p:txBody>
      </p:sp>
      <p:sp>
        <p:nvSpPr>
          <p:cNvPr id="8" name="TextBox 8"/>
          <p:cNvSpPr txBox="1"/>
          <p:nvPr/>
        </p:nvSpPr>
        <p:spPr>
          <a:xfrm>
            <a:off x="3399391" y="1912067"/>
            <a:ext cx="12168743" cy="6775245"/>
          </a:xfrm>
          <a:prstGeom prst="rect">
            <a:avLst/>
          </a:prstGeom>
        </p:spPr>
        <p:txBody>
          <a:bodyPr lIns="0" tIns="0" rIns="0" bIns="0" rtlCol="0" anchor="t">
            <a:spAutoFit/>
          </a:bodyPr>
          <a:lstStyle/>
          <a:p>
            <a:pPr>
              <a:lnSpc>
                <a:spcPts val="3615"/>
              </a:lnSpc>
              <a:spcBef>
                <a:spcPct val="0"/>
              </a:spcBef>
            </a:pPr>
            <a:r>
              <a:rPr lang="en-US" sz="2582">
                <a:solidFill>
                  <a:srgbClr val="FFFFFF"/>
                </a:solidFill>
                <a:latin typeface="Open Sans Italics"/>
              </a:rPr>
              <a:t>Islam talks not only about a minimum but also a just or living wage. </a:t>
            </a:r>
          </a:p>
          <a:p>
            <a:pPr>
              <a:lnSpc>
                <a:spcPts val="3615"/>
              </a:lnSpc>
              <a:spcBef>
                <a:spcPct val="0"/>
              </a:spcBef>
            </a:pPr>
            <a:r>
              <a:rPr lang="en-US" sz="2582">
                <a:solidFill>
                  <a:srgbClr val="FFFFFF"/>
                </a:solidFill>
                <a:latin typeface="Open Sans Italics"/>
              </a:rPr>
              <a:t>The Prophet Muhammad  ﷺ said that:</a:t>
            </a:r>
          </a:p>
          <a:p>
            <a:pPr>
              <a:lnSpc>
                <a:spcPts val="3615"/>
              </a:lnSpc>
              <a:spcBef>
                <a:spcPct val="0"/>
              </a:spcBef>
            </a:pPr>
            <a:endParaRPr lang="en-US" sz="2582">
              <a:solidFill>
                <a:srgbClr val="FFFFFF"/>
              </a:solidFill>
              <a:latin typeface="Open Sans Italics"/>
            </a:endParaRPr>
          </a:p>
          <a:p>
            <a:pPr>
              <a:lnSpc>
                <a:spcPts val="3615"/>
              </a:lnSpc>
              <a:spcBef>
                <a:spcPct val="0"/>
              </a:spcBef>
            </a:pPr>
            <a:r>
              <a:rPr lang="en-US" sz="2582">
                <a:solidFill>
                  <a:srgbClr val="FFFFFF"/>
                </a:solidFill>
                <a:latin typeface="Open Sans Italics"/>
              </a:rPr>
              <a:t>• “an employee (male/female) is entitled to at least moderately good food </a:t>
            </a:r>
          </a:p>
          <a:p>
            <a:pPr>
              <a:lnSpc>
                <a:spcPts val="3615"/>
              </a:lnSpc>
              <a:spcBef>
                <a:spcPct val="0"/>
              </a:spcBef>
            </a:pPr>
            <a:r>
              <a:rPr lang="en-US" sz="2582">
                <a:solidFill>
                  <a:srgbClr val="FFFFFF"/>
                </a:solidFill>
                <a:latin typeface="Open Sans Italics"/>
              </a:rPr>
              <a:t>and clothing and not being burdened except what he/she can bear” [Sahih </a:t>
            </a:r>
          </a:p>
          <a:p>
            <a:pPr>
              <a:lnSpc>
                <a:spcPts val="3615"/>
              </a:lnSpc>
              <a:spcBef>
                <a:spcPct val="0"/>
              </a:spcBef>
            </a:pPr>
            <a:r>
              <a:rPr lang="en-US" sz="2582">
                <a:solidFill>
                  <a:srgbClr val="FFFFFF"/>
                </a:solidFill>
                <a:latin typeface="Open Sans Italics"/>
              </a:rPr>
              <a:t>Muslim and Muwatta Malik] </a:t>
            </a:r>
          </a:p>
          <a:p>
            <a:pPr>
              <a:lnSpc>
                <a:spcPts val="3615"/>
              </a:lnSpc>
              <a:spcBef>
                <a:spcPct val="0"/>
              </a:spcBef>
            </a:pPr>
            <a:r>
              <a:rPr lang="en-US" sz="2582">
                <a:solidFill>
                  <a:srgbClr val="FFFFFF"/>
                </a:solidFill>
                <a:latin typeface="Open Sans Italics"/>
              </a:rPr>
              <a:t>•“make them (workers) satisfied regarding their basic needs”. [Majma Uz </a:t>
            </a:r>
          </a:p>
          <a:p>
            <a:pPr>
              <a:lnSpc>
                <a:spcPts val="3615"/>
              </a:lnSpc>
              <a:spcBef>
                <a:spcPct val="0"/>
              </a:spcBef>
            </a:pPr>
            <a:r>
              <a:rPr lang="en-US" sz="2582">
                <a:solidFill>
                  <a:srgbClr val="FFFFFF"/>
                </a:solidFill>
                <a:latin typeface="Open Sans Italics"/>
              </a:rPr>
              <a:t>Zawaid]</a:t>
            </a:r>
          </a:p>
          <a:p>
            <a:pPr>
              <a:lnSpc>
                <a:spcPts val="3615"/>
              </a:lnSpc>
              <a:spcBef>
                <a:spcPct val="0"/>
              </a:spcBef>
            </a:pPr>
            <a:r>
              <a:rPr lang="en-US" sz="2582">
                <a:solidFill>
                  <a:srgbClr val="FFFFFF"/>
                </a:solidFill>
                <a:latin typeface="Open Sans Italics"/>
              </a:rPr>
              <a:t> </a:t>
            </a:r>
          </a:p>
          <a:p>
            <a:pPr>
              <a:lnSpc>
                <a:spcPts val="3615"/>
              </a:lnSpc>
              <a:spcBef>
                <a:spcPct val="0"/>
              </a:spcBef>
            </a:pPr>
            <a:r>
              <a:rPr lang="en-US" sz="2582">
                <a:solidFill>
                  <a:srgbClr val="FFFFFF"/>
                </a:solidFill>
                <a:latin typeface="Open Sans Italics"/>
              </a:rPr>
              <a:t>•“Those working under you are like your brothers whom God has made your </a:t>
            </a:r>
          </a:p>
          <a:p>
            <a:pPr>
              <a:lnSpc>
                <a:spcPts val="3615"/>
              </a:lnSpc>
              <a:spcBef>
                <a:spcPct val="0"/>
              </a:spcBef>
            </a:pPr>
            <a:r>
              <a:rPr lang="en-US" sz="2582">
                <a:solidFill>
                  <a:srgbClr val="FFFFFF"/>
                </a:solidFill>
                <a:latin typeface="Open Sans Italics"/>
              </a:rPr>
              <a:t>subordinates. So, he who has his brother working under him let him feed </a:t>
            </a:r>
          </a:p>
          <a:p>
            <a:pPr>
              <a:lnSpc>
                <a:spcPts val="3615"/>
              </a:lnSpc>
              <a:spcBef>
                <a:spcPct val="0"/>
              </a:spcBef>
            </a:pPr>
            <a:r>
              <a:rPr lang="en-US" sz="2582">
                <a:solidFill>
                  <a:srgbClr val="FFFFFF"/>
                </a:solidFill>
                <a:latin typeface="Open Sans Italics"/>
              </a:rPr>
              <a:t>what he feeds himself and clothe him what he clothes himself with”. </a:t>
            </a:r>
          </a:p>
          <a:p>
            <a:pPr>
              <a:lnSpc>
                <a:spcPts val="3615"/>
              </a:lnSpc>
              <a:spcBef>
                <a:spcPct val="0"/>
              </a:spcBef>
            </a:pPr>
            <a:r>
              <a:rPr lang="en-US" sz="2582">
                <a:solidFill>
                  <a:srgbClr val="FFFFFF"/>
                </a:solidFill>
                <a:latin typeface="Open Sans Italics"/>
              </a:rPr>
              <a:t>[Sahih al-Bukhari: 2545]</a:t>
            </a:r>
          </a:p>
          <a:p>
            <a:pPr>
              <a:lnSpc>
                <a:spcPts val="3615"/>
              </a:lnSpc>
              <a:spcBef>
                <a:spcPct val="0"/>
              </a:spcBef>
            </a:pPr>
            <a:endParaRPr lang="en-US" sz="2582">
              <a:solidFill>
                <a:srgbClr val="FFFFFF"/>
              </a:solidFill>
              <a:latin typeface="Open Sans Italics"/>
            </a:endParaRPr>
          </a:p>
          <a:p>
            <a:pPr>
              <a:lnSpc>
                <a:spcPts val="2942"/>
              </a:lnSpc>
              <a:spcBef>
                <a:spcPct val="0"/>
              </a:spcBef>
            </a:pPr>
            <a:r>
              <a:rPr lang="en-US" sz="2101">
                <a:solidFill>
                  <a:srgbClr val="FFFFFF"/>
                </a:solidFill>
                <a:latin typeface="Open Sans Italics"/>
              </a:rPr>
              <a:t>Source: </a:t>
            </a:r>
            <a:r>
              <a:rPr lang="en-US" sz="2101" u="sng">
                <a:solidFill>
                  <a:srgbClr val="FFFFFF"/>
                </a:solidFill>
                <a:latin typeface="Open Sans Italics"/>
              </a:rPr>
              <a:t>https://islamiclabourcode.org/wages/ </a:t>
            </a:r>
          </a:p>
        </p:txBody>
      </p:sp>
      <p:grpSp>
        <p:nvGrpSpPr>
          <p:cNvPr id="10" name="Group 9">
            <a:extLst>
              <a:ext uri="{FF2B5EF4-FFF2-40B4-BE49-F238E27FC236}">
                <a16:creationId xmlns:a16="http://schemas.microsoft.com/office/drawing/2014/main" id="{3DE94F78-DAD2-4B4B-B09C-923213E971C7}"/>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BD005732-355D-45B1-8859-EA5D77F5F738}"/>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9B6451-176C-4F7D-97B0-487C97DC8C2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01EAD98D-DC09-4D70-A8B6-3D467A65D6A5}"/>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E4B9412C-2BB5-4AAB-BEA6-6B81FFC9783A}"/>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323F3801-97FD-4A66-99D2-35ED697BE6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EF872522-0074-430C-B431-6C5AEFDCF743}"/>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B92C8503-D681-4969-8FDF-D0DEE58F8868}"/>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AA28F5E4-FE97-487E-B820-AB09595CD1EF}"/>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7" name="TextBox 7"/>
          <p:cNvSpPr txBox="1"/>
          <p:nvPr/>
        </p:nvSpPr>
        <p:spPr>
          <a:xfrm>
            <a:off x="3398349" y="914400"/>
            <a:ext cx="12146451" cy="1052862"/>
          </a:xfrm>
          <a:prstGeom prst="rect">
            <a:avLst/>
          </a:prstGeom>
        </p:spPr>
        <p:txBody>
          <a:bodyPr wrap="square" lIns="0" tIns="0" rIns="0" bIns="0" rtlCol="0" anchor="t">
            <a:spAutoFit/>
          </a:bodyPr>
          <a:lstStyle/>
          <a:p>
            <a:pPr algn="ctr">
              <a:lnSpc>
                <a:spcPts val="8643"/>
              </a:lnSpc>
              <a:spcBef>
                <a:spcPct val="0"/>
              </a:spcBef>
            </a:pPr>
            <a:r>
              <a:rPr lang="en-US" sz="6173" dirty="0">
                <a:solidFill>
                  <a:srgbClr val="FFFFFF"/>
                </a:solidFill>
                <a:latin typeface="Open Sans Extra Bold" panose="020B0604020202020204" charset="0"/>
                <a:ea typeface="Open Sans Extra Bold" panose="020B0604020202020204" charset="0"/>
                <a:cs typeface="Open Sans Extra Bold" panose="020B0604020202020204" charset="0"/>
              </a:rPr>
              <a:t>What is the real Living Wage?</a:t>
            </a:r>
          </a:p>
        </p:txBody>
      </p:sp>
      <p:sp>
        <p:nvSpPr>
          <p:cNvPr id="8" name="TextBox 8"/>
          <p:cNvSpPr txBox="1"/>
          <p:nvPr/>
        </p:nvSpPr>
        <p:spPr>
          <a:xfrm>
            <a:off x="2590800" y="2168340"/>
            <a:ext cx="14019368" cy="7431393"/>
          </a:xfrm>
          <a:prstGeom prst="rect">
            <a:avLst/>
          </a:prstGeom>
        </p:spPr>
        <p:txBody>
          <a:bodyPr wrap="square" lIns="0" tIns="0" rIns="0" bIns="0" rtlCol="0" anchor="t">
            <a:spAutoFit/>
          </a:bodyPr>
          <a:lstStyle/>
          <a:p>
            <a:pPr algn="just">
              <a:lnSpc>
                <a:spcPts val="5283"/>
              </a:lnSpc>
              <a:spcBef>
                <a:spcPct val="0"/>
              </a:spcBef>
            </a:pPr>
            <a:r>
              <a:rPr lang="en-US" sz="3773" dirty="0">
                <a:solidFill>
                  <a:srgbClr val="FFFFFF"/>
                </a:solidFill>
                <a:latin typeface="Open Sans Italics"/>
              </a:rPr>
              <a:t>The real Living Wage is the only UK wage rate that is voluntarily </a:t>
            </a:r>
          </a:p>
          <a:p>
            <a:pPr algn="just">
              <a:lnSpc>
                <a:spcPts val="5283"/>
              </a:lnSpc>
              <a:spcBef>
                <a:spcPct val="0"/>
              </a:spcBef>
            </a:pPr>
            <a:r>
              <a:rPr lang="en-US" sz="3773" dirty="0">
                <a:solidFill>
                  <a:srgbClr val="FFFFFF"/>
                </a:solidFill>
                <a:latin typeface="Open Sans Italics"/>
              </a:rPr>
              <a:t>paid by over 11,000 UK businesses who believe their staff deserve a wage which meets everyday needs - like the weekly shop, or </a:t>
            </a:r>
          </a:p>
          <a:p>
            <a:pPr algn="just">
              <a:lnSpc>
                <a:spcPts val="5283"/>
              </a:lnSpc>
              <a:spcBef>
                <a:spcPct val="0"/>
              </a:spcBef>
            </a:pPr>
            <a:r>
              <a:rPr lang="en-US" sz="3773" dirty="0">
                <a:solidFill>
                  <a:srgbClr val="FFFFFF"/>
                </a:solidFill>
                <a:latin typeface="Open Sans Italics"/>
              </a:rPr>
              <a:t>a surprise trip to the dentist.</a:t>
            </a:r>
          </a:p>
          <a:p>
            <a:pPr algn="just">
              <a:lnSpc>
                <a:spcPts val="5283"/>
              </a:lnSpc>
              <a:spcBef>
                <a:spcPct val="0"/>
              </a:spcBef>
            </a:pPr>
            <a:endParaRPr lang="en-US" sz="3773" dirty="0">
              <a:solidFill>
                <a:srgbClr val="FFFFFF"/>
              </a:solidFill>
              <a:latin typeface="Open Sans Italics"/>
            </a:endParaRPr>
          </a:p>
          <a:p>
            <a:pPr algn="just">
              <a:lnSpc>
                <a:spcPts val="5283"/>
              </a:lnSpc>
              <a:spcBef>
                <a:spcPct val="0"/>
              </a:spcBef>
            </a:pPr>
            <a:r>
              <a:rPr lang="en-GB" sz="3773" dirty="0">
                <a:solidFill>
                  <a:srgbClr val="FFFFFF"/>
                </a:solidFill>
                <a:latin typeface="Open Sans Italics"/>
              </a:rPr>
              <a:t>Since it’s inception over 20 years ago, the campaign has shifted over £2bn into the pockets of the UK’s lowest paid workers in the UK.</a:t>
            </a:r>
          </a:p>
          <a:p>
            <a:pPr algn="just">
              <a:lnSpc>
                <a:spcPts val="5283"/>
              </a:lnSpc>
              <a:spcBef>
                <a:spcPct val="0"/>
              </a:spcBef>
            </a:pPr>
            <a:endParaRPr lang="en-GB" sz="3773" dirty="0">
              <a:solidFill>
                <a:srgbClr val="FFFFFF"/>
              </a:solidFill>
              <a:latin typeface="Open Sans Italics"/>
            </a:endParaRPr>
          </a:p>
          <a:p>
            <a:pPr algn="just">
              <a:lnSpc>
                <a:spcPts val="5283"/>
              </a:lnSpc>
              <a:spcBef>
                <a:spcPct val="0"/>
              </a:spcBef>
            </a:pPr>
            <a:r>
              <a:rPr lang="en-GB" sz="3773" dirty="0">
                <a:solidFill>
                  <a:srgbClr val="FFFFFF"/>
                </a:solidFill>
                <a:latin typeface="Open Sans Italics"/>
              </a:rPr>
              <a:t>With the cost-of-living crisis deepening, the Living Wage campaign is </a:t>
            </a:r>
            <a:r>
              <a:rPr lang="en-GB" sz="3773" u="sng" dirty="0">
                <a:solidFill>
                  <a:srgbClr val="FFFFFF"/>
                </a:solidFill>
                <a:latin typeface="Open Sans Italics"/>
              </a:rPr>
              <a:t>more important then ever.</a:t>
            </a:r>
            <a:endParaRPr lang="en-US" sz="3773" u="sng" dirty="0">
              <a:solidFill>
                <a:srgbClr val="FFFFFF"/>
              </a:solidFill>
              <a:latin typeface="Open Sans Italics"/>
            </a:endParaRPr>
          </a:p>
        </p:txBody>
      </p:sp>
      <p:grpSp>
        <p:nvGrpSpPr>
          <p:cNvPr id="10" name="Group 9">
            <a:extLst>
              <a:ext uri="{FF2B5EF4-FFF2-40B4-BE49-F238E27FC236}">
                <a16:creationId xmlns:a16="http://schemas.microsoft.com/office/drawing/2014/main" id="{F703957C-665F-4976-AE91-D222F26C52E2}"/>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56F6F4D5-E5CD-4708-9310-21D15BDB6D19}"/>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3C0A69AB-20CA-4D8B-856F-054DE2813F85}"/>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0E723984-8142-4F72-83FE-DF91127B3D7F}"/>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079496EB-1E75-4B15-9929-AF78FCE61851}"/>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9C1C6341-3C1B-4554-A886-78D4C6A27857}"/>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7C9E5A0D-7AE9-47CE-A060-3521B137AB90}"/>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CA8782DE-3A2F-418C-A183-DA86B793B01A}"/>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E8D9481F-D4F7-4D8E-A565-A7ED086E3A97}"/>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242B"/>
        </a:solidFill>
        <a:effectLst/>
      </p:bgPr>
    </p:bg>
    <p:spTree>
      <p:nvGrpSpPr>
        <p:cNvPr id="1" name=""/>
        <p:cNvGrpSpPr/>
        <p:nvPr/>
      </p:nvGrpSpPr>
      <p:grpSpPr>
        <a:xfrm>
          <a:off x="0" y="0"/>
          <a:ext cx="0" cy="0"/>
          <a:chOff x="0" y="0"/>
          <a:chExt cx="0" cy="0"/>
        </a:xfrm>
      </p:grpSpPr>
      <p:sp>
        <p:nvSpPr>
          <p:cNvPr id="8" name="TextBox 8"/>
          <p:cNvSpPr txBox="1"/>
          <p:nvPr/>
        </p:nvSpPr>
        <p:spPr>
          <a:xfrm>
            <a:off x="2369950" y="776951"/>
            <a:ext cx="13251050" cy="1137940"/>
          </a:xfrm>
          <a:prstGeom prst="rect">
            <a:avLst/>
          </a:prstGeom>
        </p:spPr>
        <p:txBody>
          <a:bodyPr wrap="square" lIns="0" tIns="0" rIns="0" bIns="0" rtlCol="0" anchor="t">
            <a:spAutoFit/>
          </a:bodyPr>
          <a:lstStyle/>
          <a:p>
            <a:pPr algn="ctr">
              <a:lnSpc>
                <a:spcPts val="9483"/>
              </a:lnSpc>
              <a:spcBef>
                <a:spcPct val="0"/>
              </a:spcBef>
            </a:pPr>
            <a:r>
              <a:rPr lang="en-US" sz="6773" dirty="0">
                <a:solidFill>
                  <a:srgbClr val="FFFFFF"/>
                </a:solidFill>
                <a:latin typeface="Open Sans Extra Bold" panose="020B0604020202020204" charset="0"/>
                <a:ea typeface="Open Sans Extra Bold" panose="020B0604020202020204" charset="0"/>
                <a:cs typeface="Open Sans Extra Bold" panose="020B0604020202020204" charset="0"/>
              </a:rPr>
              <a:t>EXPLAINING UK WAGE RATES</a:t>
            </a:r>
          </a:p>
        </p:txBody>
      </p:sp>
      <p:grpSp>
        <p:nvGrpSpPr>
          <p:cNvPr id="10" name="Group 9">
            <a:extLst>
              <a:ext uri="{FF2B5EF4-FFF2-40B4-BE49-F238E27FC236}">
                <a16:creationId xmlns:a16="http://schemas.microsoft.com/office/drawing/2014/main" id="{2F610B92-5F09-4043-9A6C-472F1AA9E63D}"/>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DCDDD590-4A64-4907-BC44-73BF17591320}"/>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CEACE19A-F0B1-4BF2-8FF4-4AD01D8CCBFC}"/>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2F851808-BBE0-4BFC-8E36-EA840833659B}"/>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F4A2D25B-3733-4A4B-B51D-C6380D03AADB}"/>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5FE17575-3B9B-4187-89D2-D917DDAADF67}"/>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4BBB071D-AF73-4B2C-902C-CC8746046586}"/>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D5D4D315-1A15-4EAC-B6CB-BFCFD787A8C9}"/>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2DAD8A55-389D-4343-9C48-534584579E21}"/>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2" name="Picture 1">
            <a:extLst>
              <a:ext uri="{FF2B5EF4-FFF2-40B4-BE49-F238E27FC236}">
                <a16:creationId xmlns:a16="http://schemas.microsoft.com/office/drawing/2014/main" id="{90B45768-12F4-4849-9C23-EE61B3BFD7DD}"/>
              </a:ext>
            </a:extLst>
          </p:cNvPr>
          <p:cNvPicPr>
            <a:picLocks noChangeAspect="1"/>
          </p:cNvPicPr>
          <p:nvPr/>
        </p:nvPicPr>
        <p:blipFill>
          <a:blip r:embed="rId3"/>
          <a:stretch>
            <a:fillRect/>
          </a:stretch>
        </p:blipFill>
        <p:spPr>
          <a:xfrm>
            <a:off x="2590800" y="2219794"/>
            <a:ext cx="13716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870</Words>
  <Application>Microsoft Office PowerPoint</Application>
  <PresentationFormat>Custom</PresentationFormat>
  <Paragraphs>94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Open Sans Extra Bold Italics</vt:lpstr>
      <vt:lpstr>Open Sans Italics</vt:lpstr>
      <vt:lpstr>Open Sans Extra Bold</vt:lpstr>
      <vt:lpstr>Calibri</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MUSLIMS &amp; THE REAL LIVING</dc:title>
  <dc:creator>Lauren Del Fabbro</dc:creator>
  <cp:lastModifiedBy>Pete Rogers</cp:lastModifiedBy>
  <cp:revision>15</cp:revision>
  <dcterms:created xsi:type="dcterms:W3CDTF">2006-08-16T00:00:00Z</dcterms:created>
  <dcterms:modified xsi:type="dcterms:W3CDTF">2022-09-26T10:07:07Z</dcterms:modified>
  <dc:identifier>DAE6Z97VKKw</dc:identifier>
</cp:coreProperties>
</file>